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42E5F7-2B54-43A2-876A-76C55A0DD182}"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C471F-0CE3-4A24-9418-6E852B476CE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2E5F7-2B54-43A2-876A-76C55A0DD182}"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C471F-0CE3-4A24-9418-6E852B476C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2E5F7-2B54-43A2-876A-76C55A0DD182}"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C471F-0CE3-4A24-9418-6E852B476C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2E5F7-2B54-43A2-876A-76C55A0DD182}"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C471F-0CE3-4A24-9418-6E852B476C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42E5F7-2B54-43A2-876A-76C55A0DD182}"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C471F-0CE3-4A24-9418-6E852B476CE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42E5F7-2B54-43A2-876A-76C55A0DD182}"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C471F-0CE3-4A24-9418-6E852B476CE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42E5F7-2B54-43A2-876A-76C55A0DD182}" type="datetimeFigureOut">
              <a:rPr lang="en-US" smtClean="0"/>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C471F-0CE3-4A24-9418-6E852B476CE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42E5F7-2B54-43A2-876A-76C55A0DD182}" type="datetimeFigureOut">
              <a:rPr lang="en-US" smtClean="0"/>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FC471F-0CE3-4A24-9418-6E852B476C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42E5F7-2B54-43A2-876A-76C55A0DD182}" type="datetimeFigureOut">
              <a:rPr lang="en-US" smtClean="0"/>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FC471F-0CE3-4A24-9418-6E852B476C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2E5F7-2B54-43A2-876A-76C55A0DD182}"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C471F-0CE3-4A24-9418-6E852B476CE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2E5F7-2B54-43A2-876A-76C55A0DD182}"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C471F-0CE3-4A24-9418-6E852B476CE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2E5F7-2B54-43A2-876A-76C55A0DD182}" type="datetimeFigureOut">
              <a:rPr lang="en-US" smtClean="0"/>
              <a:t>4/30/2020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C471F-0CE3-4A24-9418-6E852B476CE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ar.wikipedia.org/wiki/%D8%B3%D9%84%D9%88%D9%83"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ctrTitle"/>
          </p:nvPr>
        </p:nvSpPr>
        <p:spPr>
          <a:xfrm>
            <a:off x="928662" y="1"/>
            <a:ext cx="7772400" cy="500042"/>
          </a:xfrm>
        </p:spPr>
        <p:txBody>
          <a:bodyPr>
            <a:normAutofit fontScale="90000"/>
          </a:bodyPr>
          <a:lstStyle/>
          <a:p>
            <a:pPr algn="justLow" eaLnBrk="1" hangingPunct="1">
              <a:defRPr/>
            </a:pPr>
            <a:r>
              <a:rPr lang="ar-SA" sz="3200" b="1" dirty="0" smtClean="0">
                <a:effectLst>
                  <a:outerShdw blurRad="38100" dist="38100" dir="2700000" algn="tl">
                    <a:srgbClr val="C0C0C0"/>
                  </a:outerShdw>
                </a:effectLst>
              </a:rPr>
              <a:t>ثانياً : مرحلة ما قبل المفاهيم (من سنتين حتى 4 سنوات) :</a:t>
            </a:r>
          </a:p>
        </p:txBody>
      </p:sp>
      <p:sp>
        <p:nvSpPr>
          <p:cNvPr id="5" name="Text Box 4"/>
          <p:cNvSpPr txBox="1">
            <a:spLocks noGrp="1" noChangeArrowheads="1"/>
          </p:cNvSpPr>
          <p:nvPr>
            <p:ph type="subTitle" idx="1"/>
          </p:nvPr>
        </p:nvSpPr>
        <p:spPr bwMode="auto">
          <a:xfrm>
            <a:off x="571472" y="500042"/>
            <a:ext cx="8143932" cy="6407908"/>
          </a:xfrm>
          <a:prstGeom prst="rect">
            <a:avLst/>
          </a:prstGeom>
          <a:noFill/>
          <a:ln w="9525">
            <a:noFill/>
            <a:miter lim="800000"/>
            <a:headEnd/>
            <a:tailEnd/>
          </a:ln>
          <a:effectLst/>
        </p:spPr>
        <p:txBody>
          <a:bodyPr wrap="square">
            <a:spAutoFit/>
          </a:bodyPr>
          <a:lstStyle/>
          <a:p>
            <a:pPr algn="r" rtl="1">
              <a:buFontTx/>
              <a:buChar char="•"/>
              <a:defRPr/>
            </a:pPr>
            <a:r>
              <a:rPr lang="ar-EG" sz="2000" b="1" dirty="0">
                <a:solidFill>
                  <a:schemeClr val="tx2">
                    <a:lumMod val="75000"/>
                  </a:schemeClr>
                </a:solidFill>
                <a:latin typeface="Arial" charset="0"/>
              </a:rPr>
              <a:t> </a:t>
            </a:r>
            <a:r>
              <a:rPr lang="ar-EG" altLang="zh-CN" sz="2000" b="1" dirty="0">
                <a:solidFill>
                  <a:schemeClr val="tx2">
                    <a:lumMod val="75000"/>
                  </a:schemeClr>
                </a:solidFill>
                <a:latin typeface="Arial" charset="0"/>
              </a:rPr>
              <a:t>فى هذه المرحلة مرحلة ما قبل الدراسة يكون الطفل غير قادر على صياغة المفاهيم </a:t>
            </a:r>
            <a:endParaRPr lang="ar-EG" sz="2000" b="1" dirty="0">
              <a:solidFill>
                <a:schemeClr val="tx2">
                  <a:lumMod val="75000"/>
                </a:schemeClr>
              </a:solidFill>
              <a:latin typeface="Arial" charset="0"/>
            </a:endParaRPr>
          </a:p>
          <a:p>
            <a:pPr algn="r" rtl="1">
              <a:buFontTx/>
              <a:buChar char="•"/>
              <a:defRPr/>
            </a:pPr>
            <a:r>
              <a:rPr lang="ar-EG" sz="2000" b="1" dirty="0">
                <a:solidFill>
                  <a:schemeClr val="tx2">
                    <a:lumMod val="75000"/>
                  </a:schemeClr>
                </a:solidFill>
                <a:latin typeface="Arial" charset="0"/>
              </a:rPr>
              <a:t> </a:t>
            </a:r>
            <a:r>
              <a:rPr lang="ar-SA" sz="2000" b="1" dirty="0">
                <a:solidFill>
                  <a:schemeClr val="tx2">
                    <a:lumMod val="75000"/>
                  </a:schemeClr>
                </a:solidFill>
                <a:latin typeface="Arial" charset="0"/>
              </a:rPr>
              <a:t>يتركز تفكير الطفل فى هذه المرحلة على اكتساب رموز (كالكلمات) ليستخدمها فى الاتصال بالآخرين ويشتق هذه الرموز فى البداية من مرجع شخصى بالنسبة له </a:t>
            </a:r>
            <a:endParaRPr lang="ar-EG" sz="2000" b="1" dirty="0">
              <a:solidFill>
                <a:schemeClr val="tx2">
                  <a:lumMod val="75000"/>
                </a:schemeClr>
              </a:solidFill>
              <a:latin typeface="Arial" charset="0"/>
            </a:endParaRPr>
          </a:p>
          <a:p>
            <a:pPr algn="r" rtl="1">
              <a:defRPr/>
            </a:pPr>
            <a:r>
              <a:rPr lang="ar-SA" sz="2000" b="1" dirty="0">
                <a:solidFill>
                  <a:schemeClr val="tx2">
                    <a:lumMod val="75000"/>
                  </a:schemeClr>
                </a:solidFill>
                <a:latin typeface="Arial" charset="0"/>
              </a:rPr>
              <a:t>فالطفل يعرف أباه ولكنه إذا رأى رجلاً يلبس بدلة مثل أبيه يعتبره أيضاً أباه</a:t>
            </a:r>
            <a:r>
              <a:rPr lang="ar-EG" sz="2000" b="1" dirty="0">
                <a:solidFill>
                  <a:schemeClr val="tx2">
                    <a:lumMod val="75000"/>
                  </a:schemeClr>
                </a:solidFill>
                <a:latin typeface="Arial" charset="0"/>
              </a:rPr>
              <a:t> ، </a:t>
            </a:r>
            <a:r>
              <a:rPr lang="ar-EG" altLang="zh-CN" sz="2000" b="1" dirty="0">
                <a:solidFill>
                  <a:schemeClr val="tx2">
                    <a:lumMod val="75000"/>
                  </a:schemeClr>
                </a:solidFill>
                <a:effectLst>
                  <a:outerShdw blurRad="38100" dist="38100" dir="2700000" algn="tl">
                    <a:srgbClr val="C0C0C0"/>
                  </a:outerShdw>
                </a:effectLst>
              </a:rPr>
              <a:t>فهو يتعامل مع البيئة رمزياً حيث يكتشف فى كل يوم رموز جديدة يستخدمها فى التفاعل مع الآخرين</a:t>
            </a:r>
            <a:r>
              <a:rPr lang="en-US" altLang="zh-CN" sz="2000" b="1" dirty="0">
                <a:solidFill>
                  <a:schemeClr val="tx2">
                    <a:lumMod val="75000"/>
                  </a:schemeClr>
                </a:solidFill>
                <a:effectLst>
                  <a:outerShdw blurRad="38100" dist="38100" dir="2700000" algn="tl">
                    <a:srgbClr val="C0C0C0"/>
                  </a:outerShdw>
                </a:effectLst>
                <a:ea typeface="SimSun" pitchFamily="2" charset="-122"/>
              </a:rPr>
              <a:t> </a:t>
            </a:r>
            <a:endParaRPr lang="ar-EG" sz="2000" b="1" dirty="0">
              <a:solidFill>
                <a:schemeClr val="tx2">
                  <a:lumMod val="75000"/>
                </a:schemeClr>
              </a:solidFill>
              <a:effectLst>
                <a:outerShdw blurRad="38100" dist="38100" dir="2700000" algn="tl">
                  <a:srgbClr val="C0C0C0"/>
                </a:outerShdw>
              </a:effectLst>
            </a:endParaRPr>
          </a:p>
          <a:p>
            <a:pPr algn="r" rtl="1">
              <a:buFontTx/>
              <a:buChar char="•"/>
              <a:defRPr/>
            </a:pPr>
            <a:r>
              <a:rPr lang="ar-EG" sz="2000" b="1" dirty="0">
                <a:solidFill>
                  <a:schemeClr val="tx2">
                    <a:lumMod val="75000"/>
                  </a:schemeClr>
                </a:solidFill>
                <a:latin typeface="Arial" charset="0"/>
              </a:rPr>
              <a:t> </a:t>
            </a:r>
            <a:r>
              <a:rPr lang="ar-EG" altLang="zh-CN" sz="2000" b="1" dirty="0">
                <a:solidFill>
                  <a:schemeClr val="tx2">
                    <a:lumMod val="75000"/>
                  </a:schemeClr>
                </a:solidFill>
                <a:latin typeface="Arial" charset="0"/>
              </a:rPr>
              <a:t>إن الطفل يعرف العالم كما يراه فكل شخص يفكر كما يفكر هو</a:t>
            </a:r>
            <a:r>
              <a:rPr lang="en-US" altLang="zh-CN" sz="2000" b="1" dirty="0">
                <a:solidFill>
                  <a:schemeClr val="tx2">
                    <a:lumMod val="75000"/>
                  </a:schemeClr>
                </a:solidFill>
                <a:latin typeface="Arial" charset="0"/>
                <a:ea typeface="SimSun" pitchFamily="2" charset="-122"/>
              </a:rPr>
              <a:t> )</a:t>
            </a:r>
            <a:r>
              <a:rPr lang="ar-EG" altLang="zh-CN" sz="2000" b="1" dirty="0">
                <a:solidFill>
                  <a:schemeClr val="tx2">
                    <a:lumMod val="75000"/>
                  </a:schemeClr>
                </a:solidFill>
                <a:latin typeface="Arial" charset="0"/>
              </a:rPr>
              <a:t> حيث أن تفكيره جزئيا </a:t>
            </a:r>
          </a:p>
          <a:p>
            <a:pPr algn="r" rtl="1">
              <a:buFontTx/>
              <a:buChar char="•"/>
              <a:defRPr/>
            </a:pPr>
            <a:r>
              <a:rPr lang="ar-EG" altLang="zh-CN" sz="2000" b="1" dirty="0">
                <a:solidFill>
                  <a:schemeClr val="tx2">
                    <a:lumMod val="75000"/>
                  </a:schemeClr>
                </a:solidFill>
                <a:latin typeface="Arial" charset="0"/>
              </a:rPr>
              <a:t> وتسود هذه الفترة االتفكير الأرواحى وهو اعطاء صفة الحياه للأشياء الجامدة فالدمى تصبح أطفالا </a:t>
            </a:r>
          </a:p>
          <a:p>
            <a:pPr algn="r" rtl="1">
              <a:buFontTx/>
              <a:buChar char="•"/>
              <a:defRPr/>
            </a:pPr>
            <a:r>
              <a:rPr lang="ar-EG" altLang="zh-CN" sz="2000" b="1" dirty="0">
                <a:solidFill>
                  <a:schemeClr val="tx2">
                    <a:lumMod val="75000"/>
                  </a:schemeClr>
                </a:solidFill>
                <a:latin typeface="Arial" charset="0"/>
              </a:rPr>
              <a:t> ويسود السيطرة على نشاط الطفل فى هذه المرحلة اللعب (اللعب الرمزى) والمحاكاة، والتمركز حول الذات0 </a:t>
            </a:r>
          </a:p>
          <a:p>
            <a:pPr algn="r" rtl="1">
              <a:buFontTx/>
              <a:buChar char="•"/>
              <a:defRPr/>
            </a:pPr>
            <a:r>
              <a:rPr lang="ar-EG" altLang="zh-CN" sz="2000" b="1" dirty="0">
                <a:solidFill>
                  <a:schemeClr val="tx2">
                    <a:lumMod val="75000"/>
                  </a:schemeClr>
                </a:solidFill>
                <a:latin typeface="Arial" charset="0"/>
              </a:rPr>
              <a:t> وهو إذ ينظر إلى الأشياء لا يستثيره منها إلا شئ واحد يركز عليه نظره وتفكيره ويتجاهل كل ما عداه</a:t>
            </a:r>
            <a:r>
              <a:rPr lang="ar-EG" altLang="zh-CN" sz="2000" dirty="0">
                <a:solidFill>
                  <a:schemeClr val="tx2">
                    <a:lumMod val="75000"/>
                  </a:schemeClr>
                </a:solidFill>
                <a:latin typeface="Arial" charset="0"/>
              </a:rPr>
              <a:t> ( مثال : عند وضع مجموعة من الكرات مختلفة الألوان والأحجام منها اللون الاحمر والاصفر و..... وكذلك منها الكبيرة والصغيرة والأقل .....  فعند وضع هذه الكرات أمام الطفل فإنه يميز الكرات بناءا على اللون فقط وطفل أخر يميزها بالنسبة للحجم معنى ذلك أنه يركز على بعد واحد فقط  أو جانب واحد فقط )</a:t>
            </a:r>
          </a:p>
          <a:p>
            <a:pPr algn="r" rtl="1">
              <a:defRPr/>
            </a:pPr>
            <a:r>
              <a:rPr lang="ar-SA" sz="2800" dirty="0">
                <a:solidFill>
                  <a:schemeClr val="tx2">
                    <a:lumMod val="75000"/>
                  </a:schemeClr>
                </a:solidFill>
                <a:latin typeface="Arial" charset="0"/>
              </a:rPr>
              <a:t> </a:t>
            </a:r>
            <a:endParaRPr lang="ar-SA" sz="2000" b="1" dirty="0">
              <a:solidFill>
                <a:schemeClr val="tx2">
                  <a:lumMod val="75000"/>
                </a:schemeClr>
              </a:solidFill>
              <a:latin typeface="Arial" charset="0"/>
            </a:endParaRPr>
          </a:p>
          <a:p>
            <a:pPr algn="r" rtl="1">
              <a:defRPr/>
            </a:pPr>
            <a:r>
              <a:rPr lang="ar-SA" sz="1800" dirty="0">
                <a:solidFill>
                  <a:schemeClr val="tx2">
                    <a:lumMod val="75000"/>
                  </a:schemeClr>
                </a:solidFill>
                <a:latin typeface="Arial" charset="0"/>
              </a:rPr>
              <a:t>	</a:t>
            </a:r>
          </a:p>
          <a:p>
            <a:pPr algn="r" rtl="1">
              <a:defRPr/>
            </a:pPr>
            <a:r>
              <a:rPr lang="ar-SA" sz="1800" dirty="0">
                <a:solidFill>
                  <a:schemeClr val="tx2">
                    <a:lumMod val="75000"/>
                  </a:schemeClr>
                </a:solidFill>
                <a:latin typeface="Arial" charset="0"/>
              </a:rPr>
              <a:t>	</a:t>
            </a:r>
            <a:endParaRPr lang="en-US" sz="1800" dirty="0">
              <a:solidFill>
                <a:schemeClr val="tx2">
                  <a:lumMod val="75000"/>
                </a:schemeClr>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stCondLst>
                                            <p:cond delay="0"/>
                                          </p:stCondLst>
                                        </p:cTn>
                                        <p:tgtEl>
                                          <p:spTgt spid="4">
                                            <p:txEl>
                                              <p:pRg st="0" end="0"/>
                                            </p:txEl>
                                          </p:spTgt>
                                        </p:tgtEl>
                                      </p:cBhvr>
                                    </p:animEffect>
                                    <p:anim calcmode="lin" valueType="num">
                                      <p:cBhvr>
                                        <p:cTn id="8" dur="500" fill="hold">
                                          <p:stCondLst>
                                            <p:cond delay="0"/>
                                          </p:stCondLst>
                                        </p:cTn>
                                        <p:tgtEl>
                                          <p:spTgt spid="4">
                                            <p:txEl>
                                              <p:pRg st="0" end="0"/>
                                            </p:txEl>
                                          </p:spTgt>
                                        </p:tgtEl>
                                        <p:attrNameLst>
                                          <p:attrName>ppt_x</p:attrName>
                                        </p:attrNameLst>
                                      </p:cBhvr>
                                      <p:tavLst>
                                        <p:tav tm="0">
                                          <p:val>
                                            <p:strVal val="#ppt_x-.1"/>
                                          </p:val>
                                        </p:tav>
                                        <p:tav tm="100000">
                                          <p:val>
                                            <p:strVal val="#ppt_x"/>
                                          </p:val>
                                        </p:tav>
                                      </p:tavLst>
                                    </p:anim>
                                    <p:anim calcmode="lin" valueType="num">
                                      <p:cBhvr>
                                        <p:cTn id="9" dur="500" fill="hold">
                                          <p:stCondLst>
                                            <p:cond delay="0"/>
                                          </p:stCondLst>
                                        </p:cTn>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additive="base">
                                        <p:cTn id="14" dur="20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5" dur="2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 calcmode="lin" valueType="num">
                                      <p:cBhvr additive="base">
                                        <p:cTn id="20" dur="20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21" dur="20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 calcmode="lin" valueType="num">
                                      <p:cBhvr additive="base">
                                        <p:cTn id="26" dur="20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7" dur="2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 calcmode="lin" valueType="num">
                                      <p:cBhvr additive="base">
                                        <p:cTn id="32" dur="20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5">
                                            <p:txEl>
                                              <p:pRg st="4" end="4"/>
                                            </p:txEl>
                                          </p:spTgt>
                                        </p:tgtEl>
                                        <p:attrNameLst>
                                          <p:attrName>style.visibility</p:attrName>
                                        </p:attrNameLst>
                                      </p:cBhvr>
                                      <p:to>
                                        <p:strVal val="visible"/>
                                      </p:to>
                                    </p:set>
                                    <p:anim calcmode="lin" valueType="num">
                                      <p:cBhvr additive="base">
                                        <p:cTn id="38" dur="20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39" dur="20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nodeType="clickEffect">
                                  <p:stCondLst>
                                    <p:cond delay="0"/>
                                  </p:stCondLst>
                                  <p:childTnLst>
                                    <p:set>
                                      <p:cBhvr>
                                        <p:cTn id="43" dur="1" fill="hold">
                                          <p:stCondLst>
                                            <p:cond delay="0"/>
                                          </p:stCondLst>
                                        </p:cTn>
                                        <p:tgtEl>
                                          <p:spTgt spid="5">
                                            <p:txEl>
                                              <p:pRg st="5" end="5"/>
                                            </p:txEl>
                                          </p:spTgt>
                                        </p:tgtEl>
                                        <p:attrNameLst>
                                          <p:attrName>style.visibility</p:attrName>
                                        </p:attrNameLst>
                                      </p:cBhvr>
                                      <p:to>
                                        <p:strVal val="visible"/>
                                      </p:to>
                                    </p:set>
                                    <p:anim calcmode="lin" valueType="num">
                                      <p:cBhvr additive="base">
                                        <p:cTn id="44" dur="20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45" dur="20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8" fill="hold" nodeType="clickEffect">
                                  <p:stCondLst>
                                    <p:cond delay="0"/>
                                  </p:stCondLst>
                                  <p:childTnLst>
                                    <p:set>
                                      <p:cBhvr>
                                        <p:cTn id="49" dur="1" fill="hold">
                                          <p:stCondLst>
                                            <p:cond delay="0"/>
                                          </p:stCondLst>
                                        </p:cTn>
                                        <p:tgtEl>
                                          <p:spTgt spid="5">
                                            <p:txEl>
                                              <p:pRg st="6" end="6"/>
                                            </p:txEl>
                                          </p:spTgt>
                                        </p:tgtEl>
                                        <p:attrNameLst>
                                          <p:attrName>style.visibility</p:attrName>
                                        </p:attrNameLst>
                                      </p:cBhvr>
                                      <p:to>
                                        <p:strVal val="visible"/>
                                      </p:to>
                                    </p:set>
                                    <p:anim calcmode="lin" valueType="num">
                                      <p:cBhvr additive="base">
                                        <p:cTn id="50" dur="20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51" dur="20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8" fill="hold"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 calcmode="lin" valueType="num">
                                      <p:cBhvr additive="base">
                                        <p:cTn id="56" dur="2000" fill="hold"/>
                                        <p:tgtEl>
                                          <p:spTgt spid="5">
                                            <p:txEl>
                                              <p:pRg st="7" end="7"/>
                                            </p:txEl>
                                          </p:spTgt>
                                        </p:tgtEl>
                                        <p:attrNameLst>
                                          <p:attrName>ppt_x</p:attrName>
                                        </p:attrNameLst>
                                      </p:cBhvr>
                                      <p:tavLst>
                                        <p:tav tm="0">
                                          <p:val>
                                            <p:strVal val="0-#ppt_w/2"/>
                                          </p:val>
                                        </p:tav>
                                        <p:tav tm="100000">
                                          <p:val>
                                            <p:strVal val="#ppt_x"/>
                                          </p:val>
                                        </p:tav>
                                      </p:tavLst>
                                    </p:anim>
                                    <p:anim calcmode="lin" valueType="num">
                                      <p:cBhvr additive="base">
                                        <p:cTn id="57" dur="2000" fill="hold"/>
                                        <p:tgtEl>
                                          <p:spTgt spid="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5">
                                            <p:txEl>
                                              <p:pRg st="8" end="8"/>
                                            </p:txEl>
                                          </p:spTgt>
                                        </p:tgtEl>
                                        <p:attrNameLst>
                                          <p:attrName>style.visibility</p:attrName>
                                        </p:attrNameLst>
                                      </p:cBhvr>
                                      <p:to>
                                        <p:strVal val="visible"/>
                                      </p:to>
                                    </p:set>
                                    <p:anim calcmode="lin" valueType="num">
                                      <p:cBhvr additive="base">
                                        <p:cTn id="62" dur="20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63" dur="20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nodeType="clickEffect">
                                  <p:stCondLst>
                                    <p:cond delay="0"/>
                                  </p:stCondLst>
                                  <p:childTnLst>
                                    <p:set>
                                      <p:cBhvr>
                                        <p:cTn id="67" dur="1" fill="hold">
                                          <p:stCondLst>
                                            <p:cond delay="0"/>
                                          </p:stCondLst>
                                        </p:cTn>
                                        <p:tgtEl>
                                          <p:spTgt spid="5">
                                            <p:txEl>
                                              <p:pRg st="9" end="9"/>
                                            </p:txEl>
                                          </p:spTgt>
                                        </p:tgtEl>
                                        <p:attrNameLst>
                                          <p:attrName>style.visibility</p:attrName>
                                        </p:attrNameLst>
                                      </p:cBhvr>
                                      <p:to>
                                        <p:strVal val="visible"/>
                                      </p:to>
                                    </p:set>
                                    <p:animEffect transition="in" filter="blinds(horizontal)">
                                      <p:cBhvr>
                                        <p:cTn id="68" dur="3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0" y="115888"/>
            <a:ext cx="8964613" cy="72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justLow" defTabSz="914400" rtl="1" eaLnBrk="1" fontAlgn="base" latinLnBrk="0" hangingPunct="1">
              <a:lnSpc>
                <a:spcPct val="100000"/>
              </a:lnSpc>
              <a:spcBef>
                <a:spcPct val="20000"/>
              </a:spcBef>
              <a:spcAft>
                <a:spcPct val="0"/>
              </a:spcAft>
              <a:buClr>
                <a:srgbClr val="00CCFF"/>
              </a:buClr>
              <a:buSzPct val="65000"/>
              <a:buFont typeface="Wingdings" pitchFamily="2" charset="2"/>
              <a:buChar char="n"/>
              <a:tabLst/>
              <a:defRPr/>
            </a:pPr>
            <a:r>
              <a:rPr kumimoji="0" lang="ar-EG" sz="3200" b="1" i="0" u="none" strike="noStrike" kern="0" cap="none" spc="0" normalizeH="0" baseline="0" noProof="0" smtClean="0">
                <a:ln>
                  <a:noFill/>
                </a:ln>
                <a:solidFill>
                  <a:srgbClr val="003366"/>
                </a:solidFill>
                <a:effectLst>
                  <a:outerShdw blurRad="38100" dist="38100" dir="2700000" algn="tl">
                    <a:srgbClr val="000000"/>
                  </a:outerShdw>
                </a:effectLst>
                <a:uLnTx/>
                <a:uFillTx/>
                <a:latin typeface="Tahoma"/>
                <a:ea typeface="+mn-ea"/>
                <a:cs typeface="Arial"/>
              </a:rPr>
              <a:t> تابع : </a:t>
            </a:r>
            <a:r>
              <a:rPr kumimoji="0" lang="ar-SA" sz="3200" b="1" i="0" u="none" strike="noStrike" kern="0" cap="none" spc="0" normalizeH="0" baseline="0" noProof="0" smtClean="0">
                <a:ln>
                  <a:noFill/>
                </a:ln>
                <a:solidFill>
                  <a:srgbClr val="003366"/>
                </a:solidFill>
                <a:effectLst>
                  <a:outerShdw blurRad="38100" dist="38100" dir="2700000" algn="tl">
                    <a:srgbClr val="000000"/>
                  </a:outerShdw>
                </a:effectLst>
                <a:uLnTx/>
                <a:uFillTx/>
                <a:latin typeface="Tahoma"/>
                <a:ea typeface="+mn-ea"/>
                <a:cs typeface="Arial"/>
              </a:rPr>
              <a:t>مرحلة ما قبل المفاهيم (من سنتين حتى 4 سنوات) :</a:t>
            </a:r>
            <a:endParaRPr kumimoji="0" lang="ar-SA" sz="4400" b="1" i="0" u="none" strike="noStrike" kern="0" cap="none" spc="0" normalizeH="0" baseline="0" noProof="0" dirty="0" smtClean="0">
              <a:ln>
                <a:noFill/>
              </a:ln>
              <a:solidFill>
                <a:srgbClr val="003366"/>
              </a:solidFill>
              <a:effectLst>
                <a:outerShdw blurRad="38100" dist="38100" dir="2700000" algn="tl">
                  <a:srgbClr val="000000"/>
                </a:outerShdw>
              </a:effectLst>
              <a:uLnTx/>
              <a:uFillTx/>
              <a:latin typeface="Tahoma"/>
              <a:ea typeface="+mn-ea"/>
              <a:cs typeface="Arial"/>
            </a:endParaRPr>
          </a:p>
        </p:txBody>
      </p:sp>
      <p:sp>
        <p:nvSpPr>
          <p:cNvPr id="4" name="Text Box 3"/>
          <p:cNvSpPr txBox="1">
            <a:spLocks noChangeArrowheads="1"/>
          </p:cNvSpPr>
          <p:nvPr/>
        </p:nvSpPr>
        <p:spPr bwMode="auto">
          <a:xfrm>
            <a:off x="0" y="620713"/>
            <a:ext cx="9144000" cy="7167562"/>
          </a:xfrm>
          <a:prstGeom prst="rect">
            <a:avLst/>
          </a:prstGeom>
          <a:noFill/>
          <a:ln w="9525">
            <a:noFill/>
            <a:miter lim="800000"/>
            <a:headEnd/>
            <a:tailEnd/>
          </a:ln>
        </p:spPr>
        <p:txBody>
          <a:bodyPr>
            <a:spAutoFit/>
          </a:bodyPr>
          <a:lstStyle/>
          <a:p>
            <a:pPr algn="r" rtl="1">
              <a:buFontTx/>
              <a:buChar char="•"/>
            </a:pPr>
            <a:r>
              <a:rPr lang="ar-EG" altLang="zh-CN" sz="2400" dirty="0">
                <a:latin typeface="Arial" charset="0"/>
              </a:rPr>
              <a:t>  </a:t>
            </a:r>
            <a:r>
              <a:rPr lang="ar-EG" altLang="zh-CN" sz="2800" dirty="0">
                <a:latin typeface="Simplified Arabic" pitchFamily="18" charset="-78"/>
                <a:cs typeface="Simplified Arabic" pitchFamily="18" charset="-78"/>
              </a:rPr>
              <a:t>يمثل اللعب الرمزى بالنسبة للطفل كل عناصر الواقع، فى حين يكون للآخرين مجرد خيال0 فهذا المكعب يمثل أرنب ومكعب آخر يمثل جزر ، ويمثل العصا له مسدس وأخر يمثل العصا له حصان سريع.</a:t>
            </a:r>
          </a:p>
          <a:p>
            <a:pPr algn="r" rtl="1">
              <a:buFontTx/>
              <a:buChar char="•"/>
            </a:pPr>
            <a:r>
              <a:rPr lang="ar-EG" altLang="zh-CN" sz="2800" dirty="0">
                <a:latin typeface="Simplified Arabic" pitchFamily="18" charset="-78"/>
                <a:cs typeface="Simplified Arabic" pitchFamily="18" charset="-78"/>
              </a:rPr>
              <a:t> كما تنمو اللغة بالمحاكاة ( </a:t>
            </a:r>
            <a:r>
              <a:rPr lang="ar-SA" sz="2800" dirty="0">
                <a:latin typeface="Simplified Arabic" pitchFamily="18" charset="-78"/>
                <a:cs typeface="Simplified Arabic" pitchFamily="18" charset="-78"/>
              </a:rPr>
              <a:t>المحاكاة أو التقليد هو سلوك متقدم حيث يراقب الفرد ويكرر </a:t>
            </a:r>
            <a:r>
              <a:rPr lang="ar-SA" sz="2800" dirty="0">
                <a:latin typeface="Simplified Arabic" pitchFamily="18" charset="-78"/>
                <a:cs typeface="Simplified Arabic" pitchFamily="18" charset="-78"/>
                <a:hlinkClick r:id="rId2" tooltip="سلوك"/>
              </a:rPr>
              <a:t>سلوك</a:t>
            </a:r>
            <a:r>
              <a:rPr lang="ar-SA" sz="2800" dirty="0">
                <a:latin typeface="Simplified Arabic" pitchFamily="18" charset="-78"/>
                <a:cs typeface="Simplified Arabic" pitchFamily="18" charset="-78"/>
              </a:rPr>
              <a:t> الأخر</a:t>
            </a:r>
            <a:r>
              <a:rPr lang="ar-EG" sz="2800" dirty="0">
                <a:latin typeface="Simplified Arabic" pitchFamily="18" charset="-78"/>
                <a:cs typeface="Simplified Arabic" pitchFamily="18" charset="-78"/>
              </a:rPr>
              <a:t>)</a:t>
            </a:r>
            <a:r>
              <a:rPr lang="ar-SA" sz="2800" dirty="0">
                <a:latin typeface="Simplified Arabic" pitchFamily="18" charset="-78"/>
                <a:cs typeface="Simplified Arabic" pitchFamily="18" charset="-78"/>
              </a:rPr>
              <a:t>  </a:t>
            </a:r>
          </a:p>
          <a:p>
            <a:pPr algn="r" rtl="1"/>
            <a:r>
              <a:rPr lang="ar-EG" sz="2800" dirty="0">
                <a:latin typeface="Simplified Arabic" pitchFamily="18" charset="-78"/>
                <a:cs typeface="Simplified Arabic" pitchFamily="18" charset="-78"/>
              </a:rPr>
              <a:t>حيث </a:t>
            </a:r>
            <a:r>
              <a:rPr lang="ar-SA" sz="2800" dirty="0">
                <a:latin typeface="Simplified Arabic" pitchFamily="18" charset="-78"/>
                <a:cs typeface="Simplified Arabic" pitchFamily="18" charset="-78"/>
              </a:rPr>
              <a:t> التعلم بالتقليد يلعب دورا حاسما في تطوير سلوكيات التواصل الادراكي والاجتماعي مثل اللغة واللعب والانتباه المشترك.</a:t>
            </a:r>
            <a:r>
              <a:rPr lang="ar-EG" sz="2800" dirty="0">
                <a:latin typeface="Simplified Arabic" pitchFamily="18" charset="-78"/>
                <a:cs typeface="Simplified Arabic" pitchFamily="18" charset="-78"/>
              </a:rPr>
              <a:t> </a:t>
            </a:r>
          </a:p>
          <a:p>
            <a:pPr algn="r" rtl="1">
              <a:buFontTx/>
              <a:buChar char="•"/>
            </a:pPr>
            <a:r>
              <a:rPr lang="ar-EG"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  </a:t>
            </a:r>
            <a:r>
              <a:rPr lang="ar-EG" altLang="zh-CN" sz="2800" dirty="0">
                <a:latin typeface="Simplified Arabic" pitchFamily="18" charset="-78"/>
                <a:cs typeface="Simplified Arabic" pitchFamily="18" charset="-78"/>
              </a:rPr>
              <a:t>إن محاكاة الآخرين والمحاكاة الرمزية هى من سمات الأطفال فى هذه المرحلة</a:t>
            </a:r>
            <a:r>
              <a:rPr lang="en-US" altLang="zh-CN" sz="2800" dirty="0">
                <a:latin typeface="Simplified Arabic" pitchFamily="18" charset="-78"/>
                <a:ea typeface="SimSun" pitchFamily="2" charset="-122"/>
              </a:rPr>
              <a:t> </a:t>
            </a:r>
            <a:endParaRPr lang="ar-EG" altLang="zh-CN" sz="2800" dirty="0">
              <a:latin typeface="Simplified Arabic" pitchFamily="18" charset="-78"/>
              <a:cs typeface="Simplified Arabic" pitchFamily="18" charset="-78"/>
            </a:endParaRPr>
          </a:p>
          <a:p>
            <a:pPr algn="r" rtl="1">
              <a:buFontTx/>
              <a:buChar char="•"/>
            </a:pPr>
            <a:r>
              <a:rPr lang="ar-EG" altLang="zh-CN" sz="2800" dirty="0">
                <a:latin typeface="Simplified Arabic" pitchFamily="18" charset="-78"/>
                <a:cs typeface="Simplified Arabic" pitchFamily="18" charset="-78"/>
              </a:rPr>
              <a:t> وتتميز هذه المرحلة بأن الحكم على الأشياء يكون على أساس المظهر الخارجى</a:t>
            </a:r>
            <a:r>
              <a:rPr lang="en-US" altLang="zh-CN" sz="2800" dirty="0">
                <a:latin typeface="Simplified Arabic" pitchFamily="18" charset="-78"/>
                <a:ea typeface="SimSun" pitchFamily="2" charset="-122"/>
              </a:rPr>
              <a:t> </a:t>
            </a:r>
            <a:r>
              <a:rPr lang="ar-EG" altLang="zh-CN" sz="2800" dirty="0">
                <a:latin typeface="Simplified Arabic" pitchFamily="18" charset="-78"/>
                <a:cs typeface="Simplified Arabic" pitchFamily="18" charset="-78"/>
              </a:rPr>
              <a:t>(مثال : تم احضار كوبين من الماء فيهما نفس كمية الماء وتم احضار انبوبتين واحدة طويلة ورفيعة والأخرى قصيرة وعريضة وتم سكب كمية الماء فيهما وبسؤال الطفل أى من الانبوبتين كمية الماء فيهما كبيرة ، تكون اجابة الطفل الانبوب الطويل لان  الماء الظاهر امامه مرتفع فى هذه الأنبوب )</a:t>
            </a:r>
            <a:r>
              <a:rPr lang="ar-SA" sz="2800" dirty="0">
                <a:solidFill>
                  <a:schemeClr val="bg2"/>
                </a:solidFill>
                <a:latin typeface="Simplified Arabic" pitchFamily="18" charset="-78"/>
                <a:cs typeface="Simplified Arabic" pitchFamily="18" charset="-78"/>
              </a:rPr>
              <a:t>	</a:t>
            </a:r>
            <a:endParaRPr lang="ar-EG" sz="2800" dirty="0">
              <a:solidFill>
                <a:schemeClr val="bg2"/>
              </a:solidFill>
              <a:latin typeface="Simplified Arabic" pitchFamily="18" charset="-78"/>
              <a:cs typeface="Simplified Arabic" pitchFamily="18" charset="-78"/>
            </a:endParaRPr>
          </a:p>
          <a:p>
            <a:pPr algn="r" rtl="1"/>
            <a:endParaRPr lang="ar-EG" sz="2800" dirty="0">
              <a:solidFill>
                <a:schemeClr val="bg2"/>
              </a:solidFill>
              <a:latin typeface="Simplified Arabic" pitchFamily="18" charset="-78"/>
              <a:cs typeface="Simplified Arabic" pitchFamily="18" charset="-78"/>
            </a:endParaRPr>
          </a:p>
          <a:p>
            <a:pPr algn="r" rtl="1">
              <a:buFontTx/>
              <a:buChar char="•"/>
            </a:pPr>
            <a:endParaRPr lang="ar-EG" sz="2800" dirty="0">
              <a:solidFill>
                <a:schemeClr val="bg2"/>
              </a:solidFill>
              <a:latin typeface="Simplified Arabic" pitchFamily="18" charset="-78"/>
              <a:cs typeface="Simplified Arabic" pitchFamily="18" charset="-78"/>
            </a:endParaRPr>
          </a:p>
          <a:p>
            <a:pPr algn="r" rtl="1"/>
            <a:endParaRPr lang="ar-SA" sz="2400" dirty="0">
              <a:solidFill>
                <a:schemeClr val="bg2"/>
              </a:solidFill>
              <a:latin typeface="Arial" charset="0"/>
            </a:endParaRPr>
          </a:p>
          <a:p>
            <a:pPr algn="r" rtl="1"/>
            <a:r>
              <a:rPr lang="ar-SA" sz="2000" dirty="0">
                <a:solidFill>
                  <a:schemeClr val="bg2"/>
                </a:solidFill>
                <a:latin typeface="Arial" charset="0"/>
              </a:rPr>
              <a:t>	</a:t>
            </a:r>
            <a:endParaRPr lang="en-US" sz="2000" dirty="0">
              <a:solidFill>
                <a:schemeClr val="bg2"/>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stCondLst>
                                            <p:cond delay="0"/>
                                          </p:stCondLst>
                                        </p:cTn>
                                        <p:tgtEl>
                                          <p:spTgt spid="3">
                                            <p:txEl>
                                              <p:pRg st="0" end="0"/>
                                            </p:txEl>
                                          </p:spTgt>
                                        </p:tgtEl>
                                      </p:cBhvr>
                                    </p:animEffect>
                                    <p:anim calcmode="lin" valueType="num">
                                      <p:cBhvr>
                                        <p:cTn id="8" dur="500" fill="hold">
                                          <p:stCondLst>
                                            <p:cond delay="0"/>
                                          </p:stCondLst>
                                        </p:cTn>
                                        <p:tgtEl>
                                          <p:spTgt spid="3">
                                            <p:txEl>
                                              <p:pRg st="0" end="0"/>
                                            </p:txEl>
                                          </p:spTgt>
                                        </p:tgtEl>
                                        <p:attrNameLst>
                                          <p:attrName>ppt_x</p:attrName>
                                        </p:attrNameLst>
                                      </p:cBhvr>
                                      <p:tavLst>
                                        <p:tav tm="0">
                                          <p:val>
                                            <p:strVal val="#ppt_x-.1"/>
                                          </p:val>
                                        </p:tav>
                                        <p:tav tm="100000">
                                          <p:val>
                                            <p:strVal val="#ppt_x"/>
                                          </p:val>
                                        </p:tav>
                                      </p:tavLst>
                                    </p:anim>
                                    <p:anim calcmode="lin" valueType="num">
                                      <p:cBhvr>
                                        <p:cTn id="9" dur="500" fill="hold">
                                          <p:stCondLst>
                                            <p:cond delay="0"/>
                                          </p:stCondLst>
                                        </p:cTn>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2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5" dur="2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 calcmode="lin" valueType="num">
                                      <p:cBhvr additive="base">
                                        <p:cTn id="20" dur="20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21" dur="20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 calcmode="lin" valueType="num">
                                      <p:cBhvr additive="base">
                                        <p:cTn id="26" dur="2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 calcmode="lin" valueType="num">
                                      <p:cBhvr additive="base">
                                        <p:cTn id="32" dur="2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4">
                                            <p:txEl>
                                              <p:pRg st="4" end="4"/>
                                            </p:txEl>
                                          </p:spTgt>
                                        </p:tgtEl>
                                        <p:attrNameLst>
                                          <p:attrName>style.visibility</p:attrName>
                                        </p:attrNameLst>
                                      </p:cBhvr>
                                      <p:to>
                                        <p:strVal val="visible"/>
                                      </p:to>
                                    </p:set>
                                    <p:anim calcmode="lin" valueType="num">
                                      <p:cBhvr additive="base">
                                        <p:cTn id="38" dur="2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4">
                                            <p:txEl>
                                              <p:pRg st="8" end="8"/>
                                            </p:txEl>
                                          </p:spTgt>
                                        </p:tgtEl>
                                        <p:attrNameLst>
                                          <p:attrName>style.visibility</p:attrName>
                                        </p:attrNameLst>
                                      </p:cBhvr>
                                      <p:to>
                                        <p:strVal val="visible"/>
                                      </p:to>
                                    </p:set>
                                    <p:animEffect transition="in" filter="blinds(horizontal)">
                                      <p:cBhvr>
                                        <p:cTn id="44" dur="3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79388" y="0"/>
            <a:ext cx="8518525" cy="1196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ar-SA" sz="4000" b="1" i="0" u="none" strike="noStrike" kern="0" cap="none" spc="0" normalizeH="0" baseline="0" noProof="0" smtClean="0">
                <a:ln>
                  <a:noFill/>
                </a:ln>
                <a:solidFill>
                  <a:srgbClr val="003366"/>
                </a:solidFill>
                <a:effectLst>
                  <a:outerShdw blurRad="38100" dist="38100" dir="2700000" algn="tl">
                    <a:srgbClr val="000000"/>
                  </a:outerShdw>
                </a:effectLst>
                <a:uLnTx/>
                <a:uFillTx/>
                <a:latin typeface="Tahoma"/>
                <a:ea typeface="+mj-ea"/>
                <a:cs typeface="Arial"/>
              </a:rPr>
              <a:t>ثالثا ً: مرحلة التفكير الحدسى (من 4 -7 سنوات) : </a:t>
            </a:r>
            <a:endParaRPr kumimoji="0" lang="en-US" sz="4000" b="1" i="0" u="none" strike="noStrike" kern="0" cap="none" spc="0" normalizeH="0" baseline="0" noProof="0" dirty="0" smtClean="0">
              <a:ln>
                <a:noFill/>
              </a:ln>
              <a:solidFill>
                <a:srgbClr val="003366"/>
              </a:solidFill>
              <a:effectLst>
                <a:outerShdw blurRad="38100" dist="38100" dir="2700000" algn="tl">
                  <a:srgbClr val="000000"/>
                </a:outerShdw>
              </a:effectLst>
              <a:uLnTx/>
              <a:uFillTx/>
              <a:latin typeface="Tahoma"/>
              <a:ea typeface="+mj-ea"/>
              <a:cs typeface="Arial"/>
            </a:endParaRPr>
          </a:p>
        </p:txBody>
      </p:sp>
      <p:sp>
        <p:nvSpPr>
          <p:cNvPr id="5" name="Rectangle 3"/>
          <p:cNvSpPr txBox="1">
            <a:spLocks noChangeArrowheads="1"/>
          </p:cNvSpPr>
          <p:nvPr/>
        </p:nvSpPr>
        <p:spPr bwMode="auto">
          <a:xfrm>
            <a:off x="457200" y="908050"/>
            <a:ext cx="8229600" cy="568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r" defTabSz="914400" rtl="1" eaLnBrk="1" fontAlgn="base" latinLnBrk="0" hangingPunct="1">
              <a:lnSpc>
                <a:spcPct val="80000"/>
              </a:lnSpc>
              <a:spcBef>
                <a:spcPct val="20000"/>
              </a:spcBef>
              <a:spcAft>
                <a:spcPct val="0"/>
              </a:spcAft>
              <a:buClr>
                <a:srgbClr val="00CCFF"/>
              </a:buClr>
              <a:buSzPct val="65000"/>
              <a:buFont typeface="Wingdings" pitchFamily="2" charset="2"/>
              <a:buChar char="n"/>
              <a:tabLst/>
              <a:defRPr/>
            </a:pPr>
            <a:r>
              <a:rPr kumimoji="0" lang="ar-SA" sz="2800" b="0" i="0" u="none" strike="noStrike" kern="0" cap="none" spc="0" normalizeH="0" baseline="0" noProof="0" smtClean="0">
                <a:ln>
                  <a:noFill/>
                </a:ln>
                <a:solidFill>
                  <a:srgbClr val="003366"/>
                </a:solidFill>
                <a:effectLst>
                  <a:outerShdw blurRad="38100" dist="38100" dir="2700000" algn="tl">
                    <a:srgbClr val="000000"/>
                  </a:outerShdw>
                </a:effectLst>
                <a:uLnTx/>
                <a:uFillTx/>
                <a:latin typeface="Simplified Arabic" pitchFamily="18" charset="-78"/>
                <a:ea typeface="+mn-ea"/>
                <a:cs typeface="Simplified Arabic" pitchFamily="18" charset="-78"/>
              </a:rPr>
              <a:t>من أهم خصائص التفكير فى هذه المرحلة أنه حدسى</a:t>
            </a:r>
            <a:r>
              <a:rPr kumimoji="0" lang="ar-EG" sz="2800" b="0" i="0" u="none" strike="noStrike" kern="0" cap="none" spc="0" normalizeH="0" baseline="0" noProof="0" smtClean="0">
                <a:ln>
                  <a:noFill/>
                </a:ln>
                <a:solidFill>
                  <a:srgbClr val="003366"/>
                </a:solidFill>
                <a:effectLst>
                  <a:outerShdw blurRad="38100" dist="38100" dir="2700000" algn="tl">
                    <a:srgbClr val="000000"/>
                  </a:outerShdw>
                </a:effectLst>
                <a:uLnTx/>
                <a:uFillTx/>
                <a:latin typeface="Simplified Arabic" pitchFamily="18" charset="-78"/>
                <a:ea typeface="+mn-ea"/>
                <a:cs typeface="Simplified Arabic" pitchFamily="18" charset="-78"/>
              </a:rPr>
              <a:t> أو تخمينى ويقصد به ذلك التفكير الذى يخمن فيه الطفل الحل للمشكلة بناء ما تظهره له حواسه فالطفل يعتمد فى تفكيره على حواسه وتخيله لأنه لا يستطيع أن يفسر الأشياء تفسيرا منطقيا </a:t>
            </a:r>
          </a:p>
          <a:p>
            <a:pPr marL="342900" marR="0" lvl="0" indent="-342900" algn="r" defTabSz="914400" rtl="1" eaLnBrk="1" fontAlgn="base" latinLnBrk="0" hangingPunct="1">
              <a:lnSpc>
                <a:spcPct val="80000"/>
              </a:lnSpc>
              <a:spcBef>
                <a:spcPct val="20000"/>
              </a:spcBef>
              <a:spcAft>
                <a:spcPct val="0"/>
              </a:spcAft>
              <a:buClr>
                <a:srgbClr val="00CCFF"/>
              </a:buClr>
              <a:buSzPct val="65000"/>
              <a:buFont typeface="Wingdings" pitchFamily="2" charset="2"/>
              <a:buChar char="n"/>
              <a:tabLst/>
              <a:defRPr/>
            </a:pPr>
            <a:r>
              <a:rPr kumimoji="0" lang="ar-EG" sz="2800" b="0" i="0" u="none" strike="noStrike" kern="0" cap="none" spc="0" normalizeH="0" baseline="0" noProof="0" smtClean="0">
                <a:ln>
                  <a:noFill/>
                </a:ln>
                <a:solidFill>
                  <a:srgbClr val="003366"/>
                </a:solidFill>
                <a:effectLst>
                  <a:outerShdw blurRad="38100" dist="38100" dir="2700000" algn="tl">
                    <a:srgbClr val="000000"/>
                  </a:outerShdw>
                </a:effectLst>
                <a:uLnTx/>
                <a:uFillTx/>
                <a:latin typeface="Simplified Arabic" pitchFamily="18" charset="-78"/>
                <a:ea typeface="+mn-ea"/>
                <a:cs typeface="Simplified Arabic" pitchFamily="18" charset="-78"/>
              </a:rPr>
              <a:t> حيث يكون تفكير الطفل من خلال الادراك الظاهرى للأشياء ويكون التفكير فى هذه الفترة غير منطقى .</a:t>
            </a:r>
          </a:p>
          <a:p>
            <a:pPr marL="342900" marR="0" lvl="0" indent="-342900" algn="r" defTabSz="914400" rtl="1" eaLnBrk="1" fontAlgn="base" latinLnBrk="0" hangingPunct="1">
              <a:lnSpc>
                <a:spcPct val="80000"/>
              </a:lnSpc>
              <a:spcBef>
                <a:spcPct val="20000"/>
              </a:spcBef>
              <a:spcAft>
                <a:spcPct val="0"/>
              </a:spcAft>
              <a:buClr>
                <a:srgbClr val="00CCFF"/>
              </a:buClr>
              <a:buSzPct val="65000"/>
              <a:buFont typeface="Wingdings" pitchFamily="2" charset="2"/>
              <a:buChar char="n"/>
              <a:tabLst/>
              <a:defRPr/>
            </a:pPr>
            <a:r>
              <a:rPr kumimoji="0" lang="ar-SA" sz="2800" b="0" i="0" u="none" strike="noStrike" kern="0" cap="none" spc="0" normalizeH="0" baseline="0" noProof="0" smtClean="0">
                <a:ln>
                  <a:noFill/>
                </a:ln>
                <a:solidFill>
                  <a:srgbClr val="003366"/>
                </a:solidFill>
                <a:effectLst>
                  <a:outerShdw blurRad="38100" dist="38100" dir="2700000" algn="tl">
                    <a:srgbClr val="000000"/>
                  </a:outerShdw>
                </a:effectLst>
                <a:uLnTx/>
                <a:uFillTx/>
                <a:latin typeface="Simplified Arabic" pitchFamily="18" charset="-78"/>
                <a:ea typeface="+mn-ea"/>
                <a:cs typeface="Simplified Arabic" pitchFamily="18" charset="-78"/>
              </a:rPr>
              <a:t> فرغم حدوث بعض العمليات العقلية المعينة (مثل طرائق التصنيف والعد والربط بين الموضوعات) فإن الطفل لا يبدو عليه أنه يعى المبادئ التى يستخدمها فى أدائه لهذه العمليات وأنه لا يستطيع أيضاً أن يفسر الأسباب التى جعلته يحل مشكلة ما بطريقة معينة فهو لا يزال غير قادر عقلياً على عقد المقارنات وتفكيره محكوماً بالإدراكات المباشرة </a:t>
            </a:r>
            <a:r>
              <a:rPr kumimoji="0" lang="en-US" sz="2800" b="0" i="0" u="none" strike="noStrike" kern="0" cap="none" spc="0" normalizeH="0" baseline="0" noProof="0" smtClean="0">
                <a:ln>
                  <a:noFill/>
                </a:ln>
                <a:solidFill>
                  <a:srgbClr val="003366"/>
                </a:solidFill>
                <a:effectLst>
                  <a:outerShdw blurRad="38100" dist="38100" dir="2700000" algn="tl">
                    <a:srgbClr val="000000"/>
                  </a:outerShdw>
                </a:effectLst>
                <a:uLnTx/>
                <a:uFillTx/>
                <a:latin typeface="Simplified Arabic" pitchFamily="18" charset="-78"/>
                <a:ea typeface="+mn-ea"/>
                <a:cs typeface="Simplified Arabic" pitchFamily="18" charset="-78"/>
              </a:rPr>
              <a:t>immediate Perceptions </a:t>
            </a:r>
            <a:r>
              <a:rPr kumimoji="0" lang="ar-SA" sz="2800" b="0" i="0" u="none" strike="noStrike" kern="0" cap="none" spc="0" normalizeH="0" baseline="0" noProof="0" smtClean="0">
                <a:ln>
                  <a:noFill/>
                </a:ln>
                <a:solidFill>
                  <a:srgbClr val="003366"/>
                </a:solidFill>
                <a:effectLst>
                  <a:outerShdw blurRad="38100" dist="38100" dir="2700000" algn="tl">
                    <a:srgbClr val="000000"/>
                  </a:outerShdw>
                </a:effectLst>
                <a:uLnTx/>
                <a:uFillTx/>
                <a:latin typeface="Simplified Arabic" pitchFamily="18" charset="-78"/>
                <a:ea typeface="+mn-ea"/>
                <a:cs typeface="Simplified Arabic" pitchFamily="18" charset="-78"/>
              </a:rPr>
              <a:t> فالطفل لا يستطيع الاحتفاظ فى عقله بأكثر من علاقة واحدة (أوفكرة) فالطفل يستطيع أن يفهم أن لديه أخت ولكنه ينكر أن لأخته أخ (المقصود هو) فالعلاقة عنده من جانب واحد وهى ما يسميها بياجيه </a:t>
            </a:r>
            <a:r>
              <a:rPr kumimoji="0" lang="ar-SA" sz="2800" b="0" i="0" u="none" strike="noStrike" kern="0" cap="none" spc="0" normalizeH="0" baseline="0" noProof="0" smtClean="0">
                <a:ln>
                  <a:noFill/>
                </a:ln>
                <a:solidFill>
                  <a:srgbClr val="0000FF"/>
                </a:solidFill>
                <a:effectLst>
                  <a:outerShdw blurRad="38100" dist="38100" dir="2700000" algn="tl">
                    <a:srgbClr val="000000"/>
                  </a:outerShdw>
                </a:effectLst>
                <a:uLnTx/>
                <a:uFillTx/>
                <a:latin typeface="Simplified Arabic" pitchFamily="18" charset="-78"/>
                <a:ea typeface="+mn-ea"/>
                <a:cs typeface="Simplified Arabic" pitchFamily="18" charset="-78"/>
              </a:rPr>
              <a:t>باللامقلوبية </a:t>
            </a:r>
            <a:r>
              <a:rPr kumimoji="0" lang="en-US" sz="2800" b="0" i="0" u="none" strike="noStrike" kern="0" cap="none" spc="0" normalizeH="0" baseline="0" noProof="0" smtClean="0">
                <a:ln>
                  <a:noFill/>
                </a:ln>
                <a:solidFill>
                  <a:srgbClr val="0000FF"/>
                </a:solidFill>
                <a:effectLst>
                  <a:outerShdw blurRad="38100" dist="38100" dir="2700000" algn="tl">
                    <a:srgbClr val="000000"/>
                  </a:outerShdw>
                </a:effectLst>
                <a:uLnTx/>
                <a:uFillTx/>
                <a:latin typeface="Simplified Arabic" pitchFamily="18" charset="-78"/>
                <a:ea typeface="+mn-ea"/>
                <a:cs typeface="Simplified Arabic" pitchFamily="18" charset="-78"/>
              </a:rPr>
              <a:t>Irreversibility</a:t>
            </a:r>
            <a:r>
              <a:rPr kumimoji="0" lang="en-US" sz="2800" b="0" i="0" u="none" strike="noStrike" kern="0" cap="none" spc="0" normalizeH="0" baseline="0" noProof="0" smtClean="0">
                <a:ln>
                  <a:noFill/>
                </a:ln>
                <a:solidFill>
                  <a:srgbClr val="003366"/>
                </a:solidFill>
                <a:effectLst>
                  <a:outerShdw blurRad="38100" dist="38100" dir="2700000" algn="tl">
                    <a:srgbClr val="000000"/>
                  </a:outerShdw>
                </a:effectLst>
                <a:uLnTx/>
                <a:uFillTx/>
                <a:latin typeface="Simplified Arabic" pitchFamily="18" charset="-78"/>
                <a:ea typeface="+mn-ea"/>
                <a:cs typeface="Simplified Arabic" pitchFamily="18" charset="-78"/>
              </a:rPr>
              <a:t>  </a:t>
            </a:r>
            <a:r>
              <a:rPr kumimoji="0" lang="ar-SA" sz="2800" b="0" i="0" u="none" strike="noStrike" kern="0" cap="none" spc="0" normalizeH="0" baseline="0" noProof="0" smtClean="0">
                <a:ln>
                  <a:noFill/>
                </a:ln>
                <a:solidFill>
                  <a:srgbClr val="003366"/>
                </a:solidFill>
                <a:effectLst>
                  <a:outerShdw blurRad="38100" dist="38100" dir="2700000" algn="tl">
                    <a:srgbClr val="000000"/>
                  </a:outerShdw>
                </a:effectLst>
                <a:uLnTx/>
                <a:uFillTx/>
                <a:latin typeface="Simplified Arabic" pitchFamily="18" charset="-78"/>
                <a:ea typeface="+mn-ea"/>
                <a:cs typeface="Simplified Arabic" pitchFamily="18" charset="-78"/>
              </a:rPr>
              <a:t>. </a:t>
            </a:r>
            <a:endParaRPr kumimoji="0" lang="ar-EG" sz="2800" b="0" i="0" u="none" strike="noStrike" kern="0" cap="none" spc="0" normalizeH="0" baseline="0" noProof="0" smtClean="0">
              <a:ln>
                <a:noFill/>
              </a:ln>
              <a:solidFill>
                <a:srgbClr val="003366"/>
              </a:solidFill>
              <a:effectLst>
                <a:outerShdw blurRad="38100" dist="38100" dir="2700000" algn="tl">
                  <a:srgbClr val="000000"/>
                </a:outerShdw>
              </a:effectLst>
              <a:uLnTx/>
              <a:uFillTx/>
              <a:latin typeface="Simplified Arabic" pitchFamily="18" charset="-78"/>
              <a:ea typeface="+mn-ea"/>
              <a:cs typeface="Simplified Arabic" pitchFamily="18" charset="-78"/>
            </a:endParaRPr>
          </a:p>
          <a:p>
            <a:pPr marL="342900" marR="0" lvl="0" indent="-342900" algn="r" defTabSz="914400" rtl="1" eaLnBrk="1" fontAlgn="base" latinLnBrk="0" hangingPunct="1">
              <a:lnSpc>
                <a:spcPct val="80000"/>
              </a:lnSpc>
              <a:spcBef>
                <a:spcPct val="20000"/>
              </a:spcBef>
              <a:spcAft>
                <a:spcPct val="0"/>
              </a:spcAft>
              <a:buClr>
                <a:srgbClr val="00CCFF"/>
              </a:buClr>
              <a:buSzPct val="65000"/>
              <a:buFont typeface="Wingdings" pitchFamily="2" charset="2"/>
              <a:buNone/>
              <a:tabLst/>
              <a:defRPr/>
            </a:pPr>
            <a:endParaRPr kumimoji="0" lang="ar-SA" sz="2800" b="0" i="0" u="none" strike="noStrike" kern="0" cap="none" spc="0" normalizeH="0" baseline="0" noProof="0" dirty="0" smtClean="0">
              <a:ln>
                <a:noFill/>
              </a:ln>
              <a:solidFill>
                <a:srgbClr val="003366"/>
              </a:solidFill>
              <a:effectLst>
                <a:outerShdw blurRad="38100" dist="38100" dir="2700000" algn="tl">
                  <a:srgbClr val="000000"/>
                </a:outerShdw>
              </a:effectLst>
              <a:uLnTx/>
              <a:uFillTx/>
              <a:latin typeface="Simplified Arabic" pitchFamily="18" charset="-78"/>
              <a:ea typeface="+mn-ea"/>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79388" y="0"/>
            <a:ext cx="8518525" cy="1196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ar-EG" sz="4000" b="1" i="0" u="none" strike="noStrike" kern="0" cap="none" spc="0" normalizeH="0" baseline="0" noProof="0" smtClean="0">
                <a:ln>
                  <a:noFill/>
                </a:ln>
                <a:solidFill>
                  <a:srgbClr val="003366"/>
                </a:solidFill>
                <a:effectLst>
                  <a:outerShdw blurRad="38100" dist="38100" dir="2700000" algn="tl">
                    <a:srgbClr val="000000"/>
                  </a:outerShdw>
                </a:effectLst>
                <a:uLnTx/>
                <a:uFillTx/>
                <a:latin typeface="Tahoma"/>
                <a:ea typeface="+mj-ea"/>
                <a:cs typeface="Arial"/>
              </a:rPr>
              <a:t>تابع </a:t>
            </a:r>
            <a:r>
              <a:rPr kumimoji="0" lang="ar-SA" sz="4000" b="1" i="0" u="none" strike="noStrike" kern="0" cap="none" spc="0" normalizeH="0" baseline="0" noProof="0" smtClean="0">
                <a:ln>
                  <a:noFill/>
                </a:ln>
                <a:solidFill>
                  <a:srgbClr val="003366"/>
                </a:solidFill>
                <a:effectLst>
                  <a:outerShdw blurRad="38100" dist="38100" dir="2700000" algn="tl">
                    <a:srgbClr val="000000"/>
                  </a:outerShdw>
                </a:effectLst>
                <a:uLnTx/>
                <a:uFillTx/>
                <a:latin typeface="Tahoma"/>
                <a:ea typeface="+mj-ea"/>
                <a:cs typeface="Arial"/>
              </a:rPr>
              <a:t>: مرحلة التفكير الحدسى (من 4 -7 سنوات) : </a:t>
            </a:r>
            <a:endParaRPr kumimoji="0" lang="en-US" sz="4000" b="1" i="0" u="none" strike="noStrike" kern="0" cap="none" spc="0" normalizeH="0" baseline="0" noProof="0" dirty="0" smtClean="0">
              <a:ln>
                <a:noFill/>
              </a:ln>
              <a:solidFill>
                <a:srgbClr val="003366"/>
              </a:solidFill>
              <a:effectLst>
                <a:outerShdw blurRad="38100" dist="38100" dir="2700000" algn="tl">
                  <a:srgbClr val="000000"/>
                </a:outerShdw>
              </a:effectLst>
              <a:uLnTx/>
              <a:uFillTx/>
              <a:latin typeface="Tahoma"/>
              <a:ea typeface="+mj-ea"/>
              <a:cs typeface="Arial"/>
            </a:endParaRPr>
          </a:p>
        </p:txBody>
      </p:sp>
      <p:sp>
        <p:nvSpPr>
          <p:cNvPr id="5" name="Rectangle 3"/>
          <p:cNvSpPr txBox="1">
            <a:spLocks noChangeArrowheads="1"/>
          </p:cNvSpPr>
          <p:nvPr/>
        </p:nvSpPr>
        <p:spPr bwMode="auto">
          <a:xfrm>
            <a:off x="457200" y="1700213"/>
            <a:ext cx="8229600" cy="48974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r" defTabSz="914400" rtl="1" eaLnBrk="1" fontAlgn="base" latinLnBrk="0" hangingPunct="1">
              <a:lnSpc>
                <a:spcPct val="80000"/>
              </a:lnSpc>
              <a:spcBef>
                <a:spcPct val="20000"/>
              </a:spcBef>
              <a:spcAft>
                <a:spcPct val="0"/>
              </a:spcAft>
              <a:buClr>
                <a:srgbClr val="00CCFF"/>
              </a:buClr>
              <a:buSzPct val="65000"/>
              <a:buFont typeface="Wingdings" pitchFamily="2" charset="2"/>
              <a:buNone/>
              <a:tabLst/>
              <a:defRPr/>
            </a:pPr>
            <a:r>
              <a:rPr kumimoji="0" lang="ar-SA" sz="2800" b="0" i="0" u="none" strike="noStrike" kern="0" cap="none" spc="0" normalizeH="0" baseline="0" noProof="0" smtClean="0">
                <a:ln>
                  <a:noFill/>
                </a:ln>
                <a:solidFill>
                  <a:srgbClr val="0000FF"/>
                </a:solidFill>
                <a:effectLst>
                  <a:outerShdw blurRad="38100" dist="38100" dir="2700000" algn="tl">
                    <a:srgbClr val="000000"/>
                  </a:outerShdw>
                </a:effectLst>
                <a:uLnTx/>
                <a:uFillTx/>
                <a:latin typeface="Simplified Arabic" pitchFamily="18" charset="-78"/>
                <a:ea typeface="+mn-ea"/>
                <a:cs typeface="Simplified Arabic" pitchFamily="18" charset="-78"/>
              </a:rPr>
              <a:t>اللامقلوبية </a:t>
            </a:r>
            <a:r>
              <a:rPr kumimoji="0" lang="ar-EG" sz="2800" b="0" i="0" u="none" strike="noStrike" kern="0" cap="none" spc="0" normalizeH="0" baseline="0" noProof="0" smtClean="0">
                <a:ln>
                  <a:noFill/>
                </a:ln>
                <a:solidFill>
                  <a:srgbClr val="003366"/>
                </a:solidFill>
                <a:effectLst>
                  <a:outerShdw blurRad="38100" dist="38100" dir="2700000" algn="tl">
                    <a:srgbClr val="000000"/>
                  </a:outerShdw>
                </a:effectLst>
                <a:uLnTx/>
                <a:uFillTx/>
                <a:latin typeface="Simplified Arabic" pitchFamily="18" charset="-78"/>
                <a:ea typeface="+mn-ea"/>
                <a:cs typeface="Simplified Arabic" pitchFamily="18" charset="-78"/>
              </a:rPr>
              <a:t>: تعنى عدم القدرة على ادراك العملية العقلية إلى نقطة البداية (عدم القابلية للسير العكسى) مثال آخر يوضح اللامقلوبية : الطفل فى هذه المرحلة لا يدرك مفهوم عكس العملية أى 5+3=8 ليس لها علاقة بالعملية 8-3=5 فالعمليتان من وجهة نظره مستقلتان تماما ويدرك انهما عملية واحدة (العملية وعكسها ) فى المرحلة التالية .</a:t>
            </a:r>
          </a:p>
          <a:p>
            <a:pPr marL="342900" marR="0" lvl="0" indent="-342900" algn="r" defTabSz="914400" rtl="1" eaLnBrk="1" fontAlgn="base" latinLnBrk="0" hangingPunct="1">
              <a:lnSpc>
                <a:spcPct val="80000"/>
              </a:lnSpc>
              <a:spcBef>
                <a:spcPct val="20000"/>
              </a:spcBef>
              <a:spcAft>
                <a:spcPct val="0"/>
              </a:spcAft>
              <a:buClr>
                <a:srgbClr val="00CCFF"/>
              </a:buClr>
              <a:buSzPct val="65000"/>
              <a:buFont typeface="Wingdings" pitchFamily="2" charset="2"/>
              <a:buNone/>
              <a:tabLst/>
              <a:defRPr/>
            </a:pPr>
            <a:endParaRPr kumimoji="0" lang="ar-EG" sz="2800" b="0" i="0" u="none" strike="noStrike" kern="0" cap="none" spc="0" normalizeH="0" baseline="0" noProof="0" smtClean="0">
              <a:ln>
                <a:noFill/>
              </a:ln>
              <a:solidFill>
                <a:srgbClr val="003366"/>
              </a:solidFill>
              <a:effectLst>
                <a:outerShdw blurRad="38100" dist="38100" dir="2700000" algn="tl">
                  <a:srgbClr val="000000"/>
                </a:outerShdw>
              </a:effectLst>
              <a:uLnTx/>
              <a:uFillTx/>
              <a:latin typeface="Simplified Arabic" pitchFamily="18" charset="-78"/>
              <a:ea typeface="+mn-ea"/>
              <a:cs typeface="Simplified Arabic" pitchFamily="18" charset="-78"/>
            </a:endParaRPr>
          </a:p>
          <a:p>
            <a:pPr marL="342900" marR="0" lvl="0" indent="-342900" algn="r" defTabSz="914400" rtl="1" eaLnBrk="1" fontAlgn="base" latinLnBrk="0" hangingPunct="1">
              <a:lnSpc>
                <a:spcPct val="80000"/>
              </a:lnSpc>
              <a:spcBef>
                <a:spcPct val="20000"/>
              </a:spcBef>
              <a:spcAft>
                <a:spcPct val="0"/>
              </a:spcAft>
              <a:buClr>
                <a:srgbClr val="00CCFF"/>
              </a:buClr>
              <a:buSzPct val="65000"/>
              <a:buFont typeface="Wingdings" pitchFamily="2" charset="2"/>
              <a:buChar char="n"/>
              <a:tabLst/>
              <a:defRPr/>
            </a:pPr>
            <a:r>
              <a:rPr kumimoji="0" lang="ar-EG" sz="2800" b="0" i="0" u="none" strike="noStrike" kern="0" cap="none" spc="0" normalizeH="0" baseline="0" noProof="0" smtClean="0">
                <a:ln>
                  <a:noFill/>
                </a:ln>
                <a:solidFill>
                  <a:srgbClr val="003366"/>
                </a:solidFill>
                <a:effectLst>
                  <a:outerShdw blurRad="38100" dist="38100" dir="2700000" algn="tl">
                    <a:srgbClr val="000000"/>
                  </a:outerShdw>
                </a:effectLst>
                <a:uLnTx/>
                <a:uFillTx/>
                <a:latin typeface="Simplified Arabic" pitchFamily="18" charset="-78"/>
                <a:ea typeface="+mn-ea"/>
                <a:cs typeface="Simplified Arabic" pitchFamily="18" charset="-78"/>
              </a:rPr>
              <a:t>كما أن التصنيف الذي يقوم به الطفل فى هذه المرحلة يكون تصنيف بسيط مثل رتب تصاعديا (2،5،3،9) أى من جانب واحد ولا يستطيع الترتيب (20-22-18-9)</a:t>
            </a:r>
          </a:p>
          <a:p>
            <a:pPr marL="342900" marR="0" lvl="0" indent="-342900" algn="r" defTabSz="914400" rtl="1" eaLnBrk="1" fontAlgn="base" latinLnBrk="0" hangingPunct="1">
              <a:lnSpc>
                <a:spcPct val="80000"/>
              </a:lnSpc>
              <a:spcBef>
                <a:spcPct val="20000"/>
              </a:spcBef>
              <a:spcAft>
                <a:spcPct val="0"/>
              </a:spcAft>
              <a:buClr>
                <a:srgbClr val="00CCFF"/>
              </a:buClr>
              <a:buSzPct val="65000"/>
              <a:buFont typeface="Wingdings" pitchFamily="2" charset="2"/>
              <a:buNone/>
              <a:tabLst/>
              <a:defRPr/>
            </a:pPr>
            <a:endParaRPr kumimoji="0" lang="ar-EG" sz="2800" b="0" i="0" u="none" strike="noStrike" kern="0" cap="none" spc="0" normalizeH="0" baseline="0" noProof="0" smtClean="0">
              <a:ln>
                <a:noFill/>
              </a:ln>
              <a:solidFill>
                <a:srgbClr val="003366"/>
              </a:solidFill>
              <a:effectLst>
                <a:outerShdw blurRad="38100" dist="38100" dir="2700000" algn="tl">
                  <a:srgbClr val="000000"/>
                </a:outerShdw>
              </a:effectLst>
              <a:uLnTx/>
              <a:uFillTx/>
              <a:latin typeface="Simplified Arabic" pitchFamily="18" charset="-78"/>
              <a:ea typeface="+mn-ea"/>
              <a:cs typeface="Simplified Arabic" pitchFamily="18" charset="-78"/>
            </a:endParaRPr>
          </a:p>
          <a:p>
            <a:pPr marL="342900" marR="0" lvl="0" indent="-342900" algn="r" defTabSz="914400" rtl="1" eaLnBrk="1" fontAlgn="base" latinLnBrk="0" hangingPunct="1">
              <a:lnSpc>
                <a:spcPct val="80000"/>
              </a:lnSpc>
              <a:spcBef>
                <a:spcPct val="20000"/>
              </a:spcBef>
              <a:spcAft>
                <a:spcPct val="0"/>
              </a:spcAft>
              <a:buClr>
                <a:srgbClr val="00CCFF"/>
              </a:buClr>
              <a:buSzPct val="65000"/>
              <a:buFont typeface="Wingdings" pitchFamily="2" charset="2"/>
              <a:buNone/>
              <a:tabLst/>
              <a:defRPr/>
            </a:pPr>
            <a:endParaRPr kumimoji="0" lang="ar-EG" sz="2800" b="0" i="0" u="none" strike="noStrike" kern="0" cap="none" spc="0" normalizeH="0" baseline="0" noProof="0" smtClean="0">
              <a:ln>
                <a:noFill/>
              </a:ln>
              <a:solidFill>
                <a:srgbClr val="003366"/>
              </a:solidFill>
              <a:effectLst>
                <a:outerShdw blurRad="38100" dist="38100" dir="2700000" algn="tl">
                  <a:srgbClr val="000000"/>
                </a:outerShdw>
              </a:effectLst>
              <a:uLnTx/>
              <a:uFillTx/>
              <a:latin typeface="Simplified Arabic" pitchFamily="18" charset="-78"/>
              <a:ea typeface="+mn-ea"/>
              <a:cs typeface="Simplified Arabic" pitchFamily="18" charset="-78"/>
            </a:endParaRPr>
          </a:p>
          <a:p>
            <a:pPr marL="342900" marR="0" lvl="0" indent="-342900" algn="r" defTabSz="914400" rtl="1" eaLnBrk="1" fontAlgn="base" latinLnBrk="0" hangingPunct="1">
              <a:lnSpc>
                <a:spcPct val="80000"/>
              </a:lnSpc>
              <a:spcBef>
                <a:spcPct val="20000"/>
              </a:spcBef>
              <a:spcAft>
                <a:spcPct val="0"/>
              </a:spcAft>
              <a:buClr>
                <a:srgbClr val="00CCFF"/>
              </a:buClr>
              <a:buSzPct val="65000"/>
              <a:buFont typeface="Wingdings" pitchFamily="2" charset="2"/>
              <a:buNone/>
              <a:tabLst/>
              <a:defRPr/>
            </a:pPr>
            <a:endParaRPr kumimoji="0" lang="ar-EG" sz="2800" b="0" i="0" u="none" strike="noStrike" kern="0" cap="none" spc="0" normalizeH="0" baseline="0" noProof="0" smtClean="0">
              <a:ln>
                <a:noFill/>
              </a:ln>
              <a:solidFill>
                <a:srgbClr val="003366"/>
              </a:solidFill>
              <a:effectLst>
                <a:outerShdw blurRad="38100" dist="38100" dir="2700000" algn="tl">
                  <a:srgbClr val="000000"/>
                </a:outerShdw>
              </a:effectLst>
              <a:uLnTx/>
              <a:uFillTx/>
              <a:latin typeface="Simplified Arabic" pitchFamily="18" charset="-78"/>
              <a:ea typeface="+mn-ea"/>
              <a:cs typeface="Simplified Arabic" pitchFamily="18" charset="-78"/>
            </a:endParaRPr>
          </a:p>
          <a:p>
            <a:pPr marL="342900" marR="0" lvl="0" indent="-342900" algn="r" defTabSz="914400" rtl="1" eaLnBrk="1" fontAlgn="base" latinLnBrk="0" hangingPunct="1">
              <a:lnSpc>
                <a:spcPct val="80000"/>
              </a:lnSpc>
              <a:spcBef>
                <a:spcPct val="20000"/>
              </a:spcBef>
              <a:spcAft>
                <a:spcPct val="0"/>
              </a:spcAft>
              <a:buClr>
                <a:srgbClr val="00CCFF"/>
              </a:buClr>
              <a:buSzPct val="65000"/>
              <a:buFont typeface="Wingdings" pitchFamily="2" charset="2"/>
              <a:buNone/>
              <a:tabLst/>
              <a:defRPr/>
            </a:pPr>
            <a:endParaRPr kumimoji="0" lang="ar-EG" sz="2800" b="0" i="0" u="none" strike="noStrike" kern="0" cap="none" spc="0" normalizeH="0" baseline="0" noProof="0" smtClean="0">
              <a:ln>
                <a:noFill/>
              </a:ln>
              <a:solidFill>
                <a:srgbClr val="003366"/>
              </a:solidFill>
              <a:effectLst>
                <a:outerShdw blurRad="38100" dist="38100" dir="2700000" algn="tl">
                  <a:srgbClr val="000000"/>
                </a:outerShdw>
              </a:effectLst>
              <a:uLnTx/>
              <a:uFillTx/>
              <a:latin typeface="Simplified Arabic" pitchFamily="18" charset="-78"/>
              <a:ea typeface="+mn-ea"/>
              <a:cs typeface="Simplified Arabic" pitchFamily="18" charset="-78"/>
            </a:endParaRPr>
          </a:p>
          <a:p>
            <a:pPr marL="342900" marR="0" lvl="0" indent="-342900" algn="r" defTabSz="914400" rtl="1" eaLnBrk="1" fontAlgn="base" latinLnBrk="0" hangingPunct="1">
              <a:lnSpc>
                <a:spcPct val="80000"/>
              </a:lnSpc>
              <a:spcBef>
                <a:spcPct val="20000"/>
              </a:spcBef>
              <a:spcAft>
                <a:spcPct val="0"/>
              </a:spcAft>
              <a:buClr>
                <a:srgbClr val="00CCFF"/>
              </a:buClr>
              <a:buSzPct val="65000"/>
              <a:buFont typeface="Wingdings" pitchFamily="2" charset="2"/>
              <a:buNone/>
              <a:tabLst/>
              <a:defRPr/>
            </a:pPr>
            <a:endParaRPr kumimoji="0" lang="ar-SA" sz="2800" b="0" i="0" u="none" strike="noStrike" kern="0" cap="none" spc="0" normalizeH="0" baseline="0" noProof="0" smtClean="0">
              <a:ln>
                <a:noFill/>
              </a:ln>
              <a:solidFill>
                <a:srgbClr val="003366"/>
              </a:solidFill>
              <a:effectLst>
                <a:outerShdw blurRad="38100" dist="38100" dir="2700000" algn="tl">
                  <a:srgbClr val="000000"/>
                </a:outerShdw>
              </a:effectLst>
              <a:uLnTx/>
              <a:uFillTx/>
              <a:latin typeface="Simplified Arabic" pitchFamily="18" charset="-78"/>
              <a:ea typeface="+mn-ea"/>
              <a:cs typeface="Simplified Arabic" pitchFamily="18" charset="-78"/>
            </a:endParaRPr>
          </a:p>
          <a:p>
            <a:pPr marL="342900" marR="0" lvl="0" indent="-342900" algn="r" defTabSz="914400" rtl="1" eaLnBrk="1" fontAlgn="base" latinLnBrk="0" hangingPunct="1">
              <a:lnSpc>
                <a:spcPct val="80000"/>
              </a:lnSpc>
              <a:spcBef>
                <a:spcPct val="20000"/>
              </a:spcBef>
              <a:spcAft>
                <a:spcPct val="0"/>
              </a:spcAft>
              <a:buClr>
                <a:srgbClr val="00CCFF"/>
              </a:buClr>
              <a:buSzPct val="65000"/>
              <a:buFont typeface="Wingdings" pitchFamily="2" charset="2"/>
              <a:buNone/>
              <a:tabLst/>
              <a:defRPr/>
            </a:pPr>
            <a:endParaRPr kumimoji="0" lang="ar-SA" sz="2800" b="0" i="0" u="none" strike="noStrike" kern="0" cap="none" spc="0" normalizeH="0" baseline="0" noProof="0" dirty="0" smtClean="0">
              <a:ln>
                <a:noFill/>
              </a:ln>
              <a:solidFill>
                <a:srgbClr val="003366"/>
              </a:solidFill>
              <a:effectLst>
                <a:outerShdw blurRad="38100" dist="38100" dir="2700000" algn="tl">
                  <a:srgbClr val="000000"/>
                </a:outerShdw>
              </a:effectLst>
              <a:uLnTx/>
              <a:uFillTx/>
              <a:latin typeface="Simplified Arabic" pitchFamily="18" charset="-78"/>
              <a:ea typeface="+mn-ea"/>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dissolv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571472" y="714356"/>
            <a:ext cx="8229600" cy="5472112"/>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4000" b="1" i="0" u="none" strike="noStrike" kern="1200" cap="none" spc="0" normalizeH="0" baseline="0" noProof="0" smtClean="0">
                <a:ln>
                  <a:noFill/>
                </a:ln>
                <a:solidFill>
                  <a:srgbClr val="0000FF"/>
                </a:solidFill>
                <a:effectLst/>
                <a:uLnTx/>
                <a:uFillTx/>
                <a:latin typeface="+mn-lt"/>
                <a:ea typeface="+mn-ea"/>
                <a:cs typeface="+mn-cs"/>
              </a:rPr>
              <a:t>فقدرة الطفل على عدم رؤيته للعلاقات البسيطة المتبادلة تحد من قيامه بأكثر من علاقة وقد اهتم بياجيه بالقدرة على رؤية الأجزاء فى وقت واحد وربط هذه الأجزاء بالكل وهنا نجد الطفل لا يزال غير قادراً على التفكير بدلالات الكل، أن اهتمامه ينصب فى هذه المرحلة على الأجزاء. * وتعتبر اللغة فى هذه المرحلة وسيلة هامة </a:t>
            </a:r>
            <a:r>
              <a:rPr kumimoji="0" lang="ar-EG" sz="4000" b="1" i="0" u="none" strike="noStrike" kern="1200" cap="none" spc="0" normalizeH="0" baseline="0" noProof="0" smtClean="0">
                <a:ln>
                  <a:noFill/>
                </a:ln>
                <a:solidFill>
                  <a:srgbClr val="0000FF"/>
                </a:solidFill>
                <a:effectLst/>
                <a:uLnTx/>
                <a:uFillTx/>
                <a:latin typeface="+mn-lt"/>
                <a:ea typeface="+mn-ea"/>
                <a:cs typeface="+mn-cs"/>
              </a:rPr>
              <a:t>.</a:t>
            </a:r>
            <a:r>
              <a:rPr kumimoji="0" lang="ar-SA" sz="4000" b="0" i="0" u="none" strike="noStrike" kern="1200" cap="none" spc="0" normalizeH="0" baseline="0" noProof="0" smtClean="0">
                <a:ln>
                  <a:noFill/>
                </a:ln>
                <a:solidFill>
                  <a:srgbClr val="0000FF"/>
                </a:solidFill>
                <a:effectLst/>
                <a:uLnTx/>
                <a:uFillTx/>
                <a:latin typeface="+mn-lt"/>
                <a:ea typeface="+mn-ea"/>
                <a:cs typeface="+mn-cs"/>
              </a:rPr>
              <a:t> </a:t>
            </a: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None/>
              <a:tabLst/>
              <a:defRPr/>
            </a:pPr>
            <a:endParaRPr kumimoji="0" lang="ar-SA" sz="4800" b="0" i="0" u="none" strike="noStrike" kern="1200" cap="none" spc="0" normalizeH="0" baseline="0" noProof="0" dirty="0" smtClean="0">
              <a:ln>
                <a:noFill/>
              </a:ln>
              <a:solidFill>
                <a:srgbClr val="0000FF"/>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9750" y="0"/>
            <a:ext cx="8147050" cy="620713"/>
          </a:xfrm>
          <a:prstGeom prst="rect">
            <a:avLst/>
          </a:prstGeom>
        </p:spPr>
        <p:txBody>
          <a:bodyPr/>
          <a:lstStyle/>
          <a:p>
            <a:pPr marL="762000" marR="0" lvl="0" indent="-762000" algn="r" defTabSz="914400" rtl="0" eaLnBrk="1" fontAlgn="auto" latinLnBrk="0" hangingPunct="1">
              <a:lnSpc>
                <a:spcPct val="100000"/>
              </a:lnSpc>
              <a:spcBef>
                <a:spcPct val="0"/>
              </a:spcBef>
              <a:spcAft>
                <a:spcPts val="0"/>
              </a:spcAft>
              <a:buClrTx/>
              <a:buSzTx/>
              <a:buFontTx/>
              <a:buNone/>
              <a:tabLst/>
              <a:defRPr/>
            </a:pPr>
            <a:r>
              <a:rPr kumimoji="0" lang="ar-SA" sz="3200" b="1" i="0" u="none" strike="noStrike" kern="1200" cap="none" spc="0" normalizeH="0" baseline="0" noProof="0" smtClean="0">
                <a:ln>
                  <a:noFill/>
                </a:ln>
                <a:solidFill>
                  <a:schemeClr val="tx1"/>
                </a:solidFill>
                <a:effectLst/>
                <a:uLnTx/>
                <a:uFillTx/>
                <a:latin typeface="+mj-lt"/>
                <a:ea typeface="+mj-ea"/>
                <a:cs typeface="+mj-cs"/>
              </a:rPr>
              <a:t>رابعاً : مرحلة العمليات المحسوسة من (7-11 سنة) :</a:t>
            </a:r>
            <a:r>
              <a:rPr kumimoji="0" lang="ar-SA" sz="4000" b="0" i="0" u="none" strike="noStrike" kern="1200" cap="none" spc="0" normalizeH="0" baseline="0" noProof="0" smtClean="0">
                <a:ln>
                  <a:noFill/>
                </a:ln>
                <a:solidFill>
                  <a:schemeClr val="tx1"/>
                </a:solidFill>
                <a:effectLst/>
                <a:uLnTx/>
                <a:uFillTx/>
                <a:latin typeface="+mj-lt"/>
                <a:ea typeface="+mj-ea"/>
                <a:cs typeface="+mj-cs"/>
              </a:rPr>
              <a:t> </a:t>
            </a:r>
            <a:endParaRPr kumimoji="0" lang="en-US" sz="4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Rectangle 3"/>
          <p:cNvSpPr txBox="1">
            <a:spLocks noChangeArrowheads="1"/>
          </p:cNvSpPr>
          <p:nvPr/>
        </p:nvSpPr>
        <p:spPr>
          <a:xfrm>
            <a:off x="0" y="836613"/>
            <a:ext cx="9540875" cy="6021387"/>
          </a:xfrm>
          <a:prstGeom prst="rect">
            <a:avLst/>
          </a:prstGeom>
        </p:spPr>
        <p:txBody>
          <a:bodyPr/>
          <a:lstStyle/>
          <a:p>
            <a:pPr marL="742950" marR="0" lvl="1" indent="-285750" algn="r" defTabSz="914400" rtl="1" eaLnBrk="1" fontAlgn="auto" latinLnBrk="0" hangingPunct="1">
              <a:lnSpc>
                <a:spcPct val="90000"/>
              </a:lnSpc>
              <a:spcBef>
                <a:spcPct val="20000"/>
              </a:spcBef>
              <a:spcAft>
                <a:spcPts val="0"/>
              </a:spcAft>
              <a:buClrTx/>
              <a:buSzTx/>
              <a:buFont typeface="Arial" pitchFamily="34" charset="0"/>
              <a:buChar char="–"/>
              <a:tabLst/>
              <a:defRPr/>
            </a:pPr>
            <a:r>
              <a:rPr kumimoji="0" lang="ar-SA" sz="2800" b="1" i="0" u="none" strike="noStrike" kern="1200" cap="none" spc="0" normalizeH="0" baseline="0" noProof="0" smtClean="0">
                <a:ln>
                  <a:noFill/>
                </a:ln>
                <a:solidFill>
                  <a:schemeClr val="tx1"/>
                </a:solidFill>
                <a:effectLst/>
                <a:uLnTx/>
                <a:uFillTx/>
                <a:latin typeface="Simplified Arabic" pitchFamily="18" charset="-78"/>
                <a:ea typeface="+mn-ea"/>
                <a:cs typeface="Simplified Arabic" pitchFamily="18" charset="-78"/>
              </a:rPr>
              <a:t>الطفل ما بين سن السابعة والثامنة من عمره تظهر فجأة لديه قدرات كبيرة على عمليات الاستنتاج المنطقى الذى مهدت له المعلومات المتفرقة التى اكتسبها فى المرحلة السابقة من عمره. ويستطيع الطفل فى الثامنة أن يجيب بإجابات صحيحة على مشكلات صغيرة لم يكن يتوصل إلى حلها. </a:t>
            </a:r>
          </a:p>
          <a:p>
            <a:pPr marL="742950" marR="0" lvl="1" indent="-285750" algn="r" defTabSz="914400" rtl="1" eaLnBrk="1" fontAlgn="auto" latinLnBrk="0" hangingPunct="1">
              <a:lnSpc>
                <a:spcPct val="90000"/>
              </a:lnSpc>
              <a:spcBef>
                <a:spcPct val="20000"/>
              </a:spcBef>
              <a:spcAft>
                <a:spcPts val="0"/>
              </a:spcAft>
              <a:buClrTx/>
              <a:buSzTx/>
              <a:buFont typeface="Arial" pitchFamily="34" charset="0"/>
              <a:buChar char="–"/>
              <a:tabLst/>
              <a:defRPr/>
            </a:pPr>
            <a:r>
              <a:rPr kumimoji="0" lang="ar-SA" sz="2800" b="1" i="0" u="none" strike="noStrike" kern="1200" cap="none" spc="0" normalizeH="0" baseline="0" noProof="0" smtClean="0">
                <a:ln>
                  <a:noFill/>
                </a:ln>
                <a:solidFill>
                  <a:schemeClr val="tx1"/>
                </a:solidFill>
                <a:effectLst/>
                <a:uLnTx/>
                <a:uFillTx/>
                <a:latin typeface="Simplified Arabic" pitchFamily="18" charset="-78"/>
                <a:ea typeface="+mn-ea"/>
                <a:cs typeface="Simplified Arabic" pitchFamily="18" charset="-78"/>
              </a:rPr>
              <a:t>	ويعينه على ذلك اكتسابه لمبدئى </a:t>
            </a:r>
            <a:r>
              <a:rPr kumimoji="0" lang="ar-SA" sz="2800" b="1" i="0" u="none" strike="noStrike" kern="1200" cap="none" spc="0" normalizeH="0" baseline="0" noProof="0" smtClean="0">
                <a:ln>
                  <a:noFill/>
                </a:ln>
                <a:solidFill>
                  <a:srgbClr val="0000FF"/>
                </a:solidFill>
                <a:effectLst/>
                <a:uLnTx/>
                <a:uFillTx/>
                <a:latin typeface="Simplified Arabic" pitchFamily="18" charset="-78"/>
                <a:ea typeface="+mn-ea"/>
                <a:cs typeface="Simplified Arabic" pitchFamily="18" charset="-78"/>
              </a:rPr>
              <a:t>ثبات الكم والمقلوبية </a:t>
            </a:r>
            <a:r>
              <a:rPr kumimoji="0" lang="en-US" sz="2800" b="1" i="0" u="none" strike="noStrike" kern="1200" cap="none" spc="0" normalizeH="0" baseline="0" noProof="0" smtClean="0">
                <a:ln>
                  <a:noFill/>
                </a:ln>
                <a:solidFill>
                  <a:srgbClr val="0000FF"/>
                </a:solidFill>
                <a:effectLst/>
                <a:uLnTx/>
                <a:uFillTx/>
                <a:latin typeface="Simplified Arabic" pitchFamily="18" charset="-78"/>
                <a:ea typeface="+mn-ea"/>
                <a:cs typeface="Simplified Arabic" pitchFamily="18" charset="-78"/>
              </a:rPr>
              <a:t>reversibility </a:t>
            </a:r>
            <a:r>
              <a:rPr kumimoji="0" lang="ar-SA" sz="2800" b="1" i="0" u="none" strike="noStrike" kern="1200" cap="none" spc="0" normalizeH="0" baseline="0" noProof="0" smtClean="0">
                <a:ln>
                  <a:noFill/>
                </a:ln>
                <a:solidFill>
                  <a:srgbClr val="0000FF"/>
                </a:solidFill>
                <a:effectLst/>
                <a:uLnTx/>
                <a:uFillTx/>
                <a:latin typeface="Simplified Arabic" pitchFamily="18" charset="-78"/>
                <a:ea typeface="+mn-ea"/>
                <a:cs typeface="Simplified Arabic" pitchFamily="18" charset="-78"/>
              </a:rPr>
              <a:t> (قابلية الانعكاس)</a:t>
            </a:r>
            <a:r>
              <a:rPr kumimoji="0" lang="ar-SA" sz="2800" b="1" i="0" u="none" strike="noStrike" kern="1200" cap="none" spc="0" normalizeH="0" baseline="0" noProof="0" smtClean="0">
                <a:ln>
                  <a:noFill/>
                </a:ln>
                <a:solidFill>
                  <a:schemeClr val="tx1"/>
                </a:solidFill>
                <a:effectLst/>
                <a:uLnTx/>
                <a:uFillTx/>
                <a:latin typeface="Simplified Arabic" pitchFamily="18" charset="-78"/>
                <a:ea typeface="+mn-ea"/>
                <a:cs typeface="Simplified Arabic" pitchFamily="18" charset="-78"/>
              </a:rPr>
              <a:t> بمعنى أن قابلية الانعكاس هى القدرة على ربط (إيجاد علاقة) حادث أو فكر بنظام كامل من الأجزاء المترابطة وذلك لفهم الحادث أو الفكر من بدايته إلى نهايته أومن نهايته إلى بدايته أى أن كل عملية أصلية لمجموعة (أو فئة) من المجموعات تتضمن عملية عكسية</a:t>
            </a:r>
            <a:r>
              <a:rPr kumimoji="0" lang="ar-EG" sz="2800" b="1" i="0" u="none" strike="noStrike" kern="1200" cap="none" spc="0" normalizeH="0" baseline="0" noProof="0" smtClean="0">
                <a:ln>
                  <a:noFill/>
                </a:ln>
                <a:solidFill>
                  <a:schemeClr val="tx1"/>
                </a:solidFill>
                <a:effectLst/>
                <a:uLnTx/>
                <a:uFillTx/>
                <a:latin typeface="Simplified Arabic" pitchFamily="18" charset="-78"/>
                <a:ea typeface="+mn-ea"/>
                <a:cs typeface="Simplified Arabic" pitchFamily="18" charset="-78"/>
              </a:rPr>
              <a:t> (وهو ما تم توضيحه فى المرحلة السابقة)</a:t>
            </a:r>
          </a:p>
          <a:p>
            <a:pPr marL="742950" marR="0" lvl="1" indent="-285750" algn="r" defTabSz="914400" rtl="1" eaLnBrk="1" fontAlgn="auto" latinLnBrk="0" hangingPunct="1">
              <a:lnSpc>
                <a:spcPct val="90000"/>
              </a:lnSpc>
              <a:spcBef>
                <a:spcPct val="20000"/>
              </a:spcBef>
              <a:spcAft>
                <a:spcPts val="0"/>
              </a:spcAft>
              <a:buClrTx/>
              <a:buSzTx/>
              <a:buFont typeface="Wingdings" pitchFamily="2" charset="2"/>
              <a:buNone/>
              <a:tabLst/>
              <a:defRPr/>
            </a:pPr>
            <a:r>
              <a:rPr kumimoji="0" lang="ar-EG" sz="2800" b="1" i="0" u="none" strike="noStrike" kern="1200" cap="none" spc="0" normalizeH="0" baseline="0" noProof="0" smtClean="0">
                <a:ln>
                  <a:noFill/>
                </a:ln>
                <a:solidFill>
                  <a:schemeClr val="tx1"/>
                </a:solidFill>
                <a:effectLst/>
                <a:uLnTx/>
                <a:uFillTx/>
                <a:latin typeface="Simplified Arabic" pitchFamily="18" charset="-78"/>
                <a:ea typeface="+mn-ea"/>
                <a:cs typeface="Simplified Arabic" pitchFamily="18" charset="-78"/>
              </a:rPr>
              <a:t>أما ثبات الكم المقصود بها (ثبات خصائص الأشياء) حيث أن المقدار الثابت من الماء عند وضعه فى انبوب رفيع وطويل وآخر عريض نجد أن حجم الماء ثابت عند كلاهما</a:t>
            </a:r>
            <a:endParaRPr kumimoji="0" lang="ar-SA" sz="2800" b="1" i="0" u="none" strike="noStrike" kern="1200" cap="none" spc="0" normalizeH="0" baseline="0" noProof="0" dirty="0" smtClean="0">
              <a:ln>
                <a:noFill/>
              </a:ln>
              <a:solidFill>
                <a:schemeClr val="tx1"/>
              </a:solidFill>
              <a:effectLst/>
              <a:uLnTx/>
              <a:uFillTx/>
              <a:latin typeface="Simplified Arabic" pitchFamily="18" charset="-78"/>
              <a:ea typeface="+mn-ea"/>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9750" y="0"/>
            <a:ext cx="8147050" cy="620713"/>
          </a:xfrm>
          <a:prstGeom prst="rect">
            <a:avLst/>
          </a:prstGeom>
        </p:spPr>
        <p:txBody>
          <a:bodyPr/>
          <a:lstStyle/>
          <a:p>
            <a:pPr marL="762000" marR="0" lvl="0" indent="-762000" algn="r" defTabSz="914400" rtl="0" eaLnBrk="1" fontAlgn="auto" latinLnBrk="0" hangingPunct="1">
              <a:lnSpc>
                <a:spcPct val="100000"/>
              </a:lnSpc>
              <a:spcBef>
                <a:spcPct val="0"/>
              </a:spcBef>
              <a:spcAft>
                <a:spcPts val="0"/>
              </a:spcAft>
              <a:buClrTx/>
              <a:buSzTx/>
              <a:buFontTx/>
              <a:buNone/>
              <a:tabLst/>
              <a:defRPr/>
            </a:pPr>
            <a:r>
              <a:rPr kumimoji="0" lang="ar-SA" sz="3200" b="1" i="0" u="none" strike="noStrike" kern="1200" cap="none" spc="0" normalizeH="0" baseline="0" noProof="0" smtClean="0">
                <a:ln>
                  <a:noFill/>
                </a:ln>
                <a:solidFill>
                  <a:schemeClr val="tx1"/>
                </a:solidFill>
                <a:effectLst/>
                <a:uLnTx/>
                <a:uFillTx/>
                <a:latin typeface="+mj-lt"/>
                <a:ea typeface="+mj-ea"/>
                <a:cs typeface="+mj-cs"/>
              </a:rPr>
              <a:t>رابعاً : مرحلة العمليات المحسوسة من (7-11 سنة) :</a:t>
            </a:r>
            <a:r>
              <a:rPr kumimoji="0" lang="ar-SA" sz="4000" b="0" i="0" u="none" strike="noStrike" kern="1200" cap="none" spc="0" normalizeH="0" baseline="0" noProof="0" smtClean="0">
                <a:ln>
                  <a:noFill/>
                </a:ln>
                <a:solidFill>
                  <a:schemeClr val="tx1"/>
                </a:solidFill>
                <a:effectLst/>
                <a:uLnTx/>
                <a:uFillTx/>
                <a:latin typeface="+mj-lt"/>
                <a:ea typeface="+mj-ea"/>
                <a:cs typeface="+mj-cs"/>
              </a:rPr>
              <a:t> </a:t>
            </a:r>
            <a:endParaRPr kumimoji="0" lang="en-US" sz="4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Rectangle 3"/>
          <p:cNvSpPr txBox="1">
            <a:spLocks noChangeArrowheads="1"/>
          </p:cNvSpPr>
          <p:nvPr/>
        </p:nvSpPr>
        <p:spPr>
          <a:xfrm>
            <a:off x="285720" y="836613"/>
            <a:ext cx="8858280" cy="6021387"/>
          </a:xfrm>
          <a:prstGeom prst="rect">
            <a:avLst/>
          </a:prstGeom>
        </p:spPr>
        <p:txBody>
          <a:bodyPr/>
          <a:lstStyle/>
          <a:p>
            <a:pPr marL="742950" marR="0" lvl="1" indent="-285750" algn="r" defTabSz="914400" rtl="1" eaLnBrk="1" fontAlgn="auto" latinLnBrk="0" hangingPunct="1">
              <a:lnSpc>
                <a:spcPct val="90000"/>
              </a:lnSpc>
              <a:spcBef>
                <a:spcPct val="20000"/>
              </a:spcBef>
              <a:spcAft>
                <a:spcPts val="0"/>
              </a:spcAft>
              <a:buClrTx/>
              <a:buSzTx/>
              <a:buFont typeface="Arial" pitchFamily="34" charset="0"/>
              <a:buChar char="–"/>
              <a:tabLst/>
              <a:defRPr/>
            </a:pPr>
            <a:r>
              <a:rPr kumimoji="0" lang="ar-SA" sz="2800" b="1" i="0" u="none" strike="noStrike" kern="1200" cap="none" spc="0" normalizeH="0" baseline="0" noProof="0" smtClean="0">
                <a:ln>
                  <a:noFill/>
                </a:ln>
                <a:solidFill>
                  <a:srgbClr val="0000FF"/>
                </a:solidFill>
                <a:effectLst/>
                <a:uLnTx/>
                <a:uFillTx/>
                <a:latin typeface="+mn-lt"/>
                <a:ea typeface="+mn-ea"/>
                <a:cs typeface="+mn-cs"/>
              </a:rPr>
              <a:t>ان قدرة الطفل على التصنيف تعتبر من العمليات المعرفية الهامة فى هذه المرحلة فقد يحدد الطفل فئات مختلفة ويقوم بإعداد قائمة بالعناصر التى تتضمنها كل فئة على حده. </a:t>
            </a:r>
            <a:endParaRPr kumimoji="0" lang="ar-EG" sz="2800" b="1" i="0" u="none" strike="noStrike" kern="1200" cap="none" spc="0" normalizeH="0" baseline="0" noProof="0" smtClean="0">
              <a:ln>
                <a:noFill/>
              </a:ln>
              <a:solidFill>
                <a:srgbClr val="0000FF"/>
              </a:solidFill>
              <a:effectLst/>
              <a:uLnTx/>
              <a:uFillTx/>
              <a:latin typeface="+mn-lt"/>
              <a:ea typeface="+mn-ea"/>
              <a:cs typeface="+mn-cs"/>
            </a:endParaRPr>
          </a:p>
          <a:p>
            <a:pPr marL="742950" marR="0" lvl="1" indent="-285750" algn="r" defTabSz="914400" rtl="1" eaLnBrk="1" fontAlgn="auto" latinLnBrk="0" hangingPunct="1">
              <a:lnSpc>
                <a:spcPct val="90000"/>
              </a:lnSpc>
              <a:spcBef>
                <a:spcPct val="20000"/>
              </a:spcBef>
              <a:spcAft>
                <a:spcPts val="0"/>
              </a:spcAft>
              <a:buClrTx/>
              <a:buSzTx/>
              <a:buFont typeface="Arial" pitchFamily="34" charset="0"/>
              <a:buChar char="–"/>
              <a:tabLst/>
              <a:defRPr/>
            </a:pPr>
            <a:r>
              <a:rPr kumimoji="0" lang="ar-EG" sz="2800" b="1" i="0" u="none" strike="noStrike" kern="1200" cap="none" spc="0" normalizeH="0" baseline="0" noProof="0" smtClean="0">
                <a:ln>
                  <a:noFill/>
                </a:ln>
                <a:solidFill>
                  <a:srgbClr val="0000FF"/>
                </a:solidFill>
                <a:effectLst/>
                <a:uLnTx/>
                <a:uFillTx/>
                <a:latin typeface="+mn-lt"/>
                <a:ea typeface="+mn-ea"/>
                <a:cs typeface="+mn-cs"/>
              </a:rPr>
              <a:t>التصنيف الذى يقوم به الطفل فى هذه المرحلة تصنيف متعدد وكذلك عمل المقارنة بين الأشياء اعتمادا على اكثر من جانب فيمكن التمييز بين مجموعة من الكرات مختلفة الألوان والاحجام والاشكال معا دون التركيز على اللون فقط او الحجم فقط مثل المرحلة السابقة </a:t>
            </a:r>
            <a:endParaRPr kumimoji="0" lang="ar-SA" sz="2800" b="1" i="0" u="none" strike="noStrike" kern="1200" cap="none" spc="0" normalizeH="0" baseline="0" noProof="0" smtClean="0">
              <a:ln>
                <a:noFill/>
              </a:ln>
              <a:solidFill>
                <a:srgbClr val="0000FF"/>
              </a:solidFill>
              <a:effectLst/>
              <a:uLnTx/>
              <a:uFillTx/>
              <a:latin typeface="+mn-lt"/>
              <a:ea typeface="+mn-ea"/>
              <a:cs typeface="+mn-cs"/>
            </a:endParaRPr>
          </a:p>
          <a:p>
            <a:pPr marL="742950" marR="0" lvl="1" indent="-285750" algn="r" defTabSz="914400" rtl="1" eaLnBrk="1" fontAlgn="auto" latinLnBrk="0" hangingPunct="1">
              <a:lnSpc>
                <a:spcPct val="90000"/>
              </a:lnSpc>
              <a:spcBef>
                <a:spcPct val="20000"/>
              </a:spcBef>
              <a:spcAft>
                <a:spcPts val="0"/>
              </a:spcAft>
              <a:buClrTx/>
              <a:buSzTx/>
              <a:buFont typeface="Arial" pitchFamily="34" charset="0"/>
              <a:buChar char="–"/>
              <a:tabLst/>
              <a:defRPr/>
            </a:pPr>
            <a:r>
              <a:rPr kumimoji="0" lang="ar-SA" sz="2800" b="1" i="0" u="none" strike="noStrike" kern="1200" cap="none" spc="0" normalizeH="0" baseline="0" noProof="0" smtClean="0">
                <a:ln>
                  <a:noFill/>
                </a:ln>
                <a:solidFill>
                  <a:srgbClr val="993300"/>
                </a:solidFill>
                <a:effectLst/>
                <a:uLnTx/>
                <a:uFillTx/>
                <a:latin typeface="+mn-lt"/>
                <a:ea typeface="+mn-ea"/>
                <a:cs typeface="+mn-cs"/>
              </a:rPr>
              <a:t>	هذا من ناحية ومن ناحية أخرى فإن عملية التسلسل أيضاً تعتبر من أهم العلميات المعرفية  لطفل هذه المرحلة ويقصد بها القدرة على ترتيب الأشياء أو الأحداث كما فى التاريخ مثلاً.</a:t>
            </a:r>
            <a:r>
              <a:rPr kumimoji="0" lang="ar-SA" sz="2800" b="0" i="0" u="none" strike="noStrike" kern="1200" cap="none" spc="0" normalizeH="0" baseline="0" noProof="0" smtClean="0">
                <a:ln>
                  <a:noFill/>
                </a:ln>
                <a:solidFill>
                  <a:srgbClr val="993300"/>
                </a:solidFill>
                <a:effectLst/>
                <a:uLnTx/>
                <a:uFillTx/>
                <a:latin typeface="+mn-lt"/>
                <a:ea typeface="+mn-ea"/>
                <a:cs typeface="+mn-cs"/>
              </a:rPr>
              <a:t> </a:t>
            </a:r>
            <a:endParaRPr kumimoji="0" lang="ar-EG" sz="2800" b="0" i="0" u="none" strike="noStrike" kern="1200" cap="none" spc="0" normalizeH="0" baseline="0" noProof="0" smtClean="0">
              <a:ln>
                <a:noFill/>
              </a:ln>
              <a:solidFill>
                <a:srgbClr val="993300"/>
              </a:solidFill>
              <a:effectLst/>
              <a:uLnTx/>
              <a:uFillTx/>
              <a:latin typeface="+mn-lt"/>
              <a:ea typeface="+mn-ea"/>
              <a:cs typeface="+mn-cs"/>
            </a:endParaRPr>
          </a:p>
          <a:p>
            <a:pPr marL="742950" marR="0" lvl="1" indent="-285750" algn="r" defTabSz="914400" rtl="1" eaLnBrk="1" fontAlgn="auto" latinLnBrk="0" hangingPunct="1">
              <a:lnSpc>
                <a:spcPct val="90000"/>
              </a:lnSpc>
              <a:spcBef>
                <a:spcPct val="20000"/>
              </a:spcBef>
              <a:spcAft>
                <a:spcPts val="0"/>
              </a:spcAft>
              <a:buClrTx/>
              <a:buSzTx/>
              <a:buFont typeface="Arial" pitchFamily="34" charset="0"/>
              <a:buChar char="–"/>
              <a:tabLst/>
              <a:defRPr/>
            </a:pPr>
            <a:r>
              <a:rPr kumimoji="0" lang="ar-EG" altLang="zh-CN" sz="2800" b="1" i="0" u="none" strike="noStrike" kern="1200" cap="none" spc="0" normalizeH="0" baseline="0" noProof="0" smtClean="0">
                <a:ln>
                  <a:noFill/>
                </a:ln>
                <a:solidFill>
                  <a:schemeClr val="tx1"/>
                </a:solidFill>
                <a:effectLst/>
                <a:uLnTx/>
                <a:uFillTx/>
                <a:latin typeface="+mn-lt"/>
                <a:ea typeface="+mn-ea"/>
                <a:cs typeface="+mn-cs"/>
              </a:rPr>
              <a:t>وتناقص التمركز حول الذات</a:t>
            </a:r>
            <a:r>
              <a:rPr kumimoji="0" lang="ar-EG" altLang="zh-CN" sz="2800" b="0" i="0" u="none" strike="noStrike" kern="1200" cap="none" spc="0" normalizeH="0" baseline="0" noProof="0" smtClean="0">
                <a:ln>
                  <a:noFill/>
                </a:ln>
                <a:solidFill>
                  <a:schemeClr val="tx1"/>
                </a:solidFill>
                <a:effectLst/>
                <a:uLnTx/>
                <a:uFillTx/>
                <a:latin typeface="+mn-lt"/>
                <a:ea typeface="+mn-ea"/>
                <a:cs typeface="+mn-cs"/>
              </a:rPr>
              <a:t> </a:t>
            </a:r>
            <a:endParaRPr kumimoji="0" lang="ar-EG" sz="2800" b="1" i="0" u="none" strike="noStrike" kern="1200" cap="none" spc="0" normalizeH="0" baseline="0" noProof="0" smtClean="0">
              <a:ln>
                <a:noFill/>
              </a:ln>
              <a:solidFill>
                <a:schemeClr val="tx1"/>
              </a:solidFill>
              <a:effectLst/>
              <a:uLnTx/>
              <a:uFillTx/>
              <a:latin typeface="+mn-lt"/>
              <a:ea typeface="+mn-ea"/>
              <a:cs typeface="+mn-cs"/>
            </a:endParaRPr>
          </a:p>
          <a:p>
            <a:pPr marL="742950" marR="0" lvl="1" indent="-285750" algn="r" defTabSz="914400" rtl="1" eaLnBrk="1" fontAlgn="auto" latinLnBrk="0" hangingPunct="1">
              <a:lnSpc>
                <a:spcPct val="90000"/>
              </a:lnSpc>
              <a:spcBef>
                <a:spcPct val="20000"/>
              </a:spcBef>
              <a:spcAft>
                <a:spcPts val="0"/>
              </a:spcAft>
              <a:buClrTx/>
              <a:buSzTx/>
              <a:buFont typeface="Arial" pitchFamily="34" charset="0"/>
              <a:buChar char="–"/>
              <a:tabLst/>
              <a:defRPr/>
            </a:pPr>
            <a:endParaRPr kumimoji="0" lang="ar-SA" sz="28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23850" y="142852"/>
            <a:ext cx="9467850" cy="595313"/>
          </a:xfrm>
          <a:prstGeom prst="rect">
            <a:avLst/>
          </a:prstGeom>
        </p:spPr>
        <p:txBody>
          <a:bodyPr/>
          <a:lstStyle/>
          <a:p>
            <a:pPr marL="742950" marR="0" lvl="0" indent="-742950" algn="r" defTabSz="914400" rtl="0" eaLnBrk="1" fontAlgn="auto" latinLnBrk="0" hangingPunct="1">
              <a:lnSpc>
                <a:spcPct val="100000"/>
              </a:lnSpc>
              <a:spcBef>
                <a:spcPct val="0"/>
              </a:spcBef>
              <a:spcAft>
                <a:spcPts val="0"/>
              </a:spcAft>
              <a:buClrTx/>
              <a:buSzTx/>
              <a:buFontTx/>
              <a:buNone/>
              <a:tabLst/>
              <a:defRPr/>
            </a:pPr>
            <a:r>
              <a:rPr kumimoji="0" lang="ar-SA" sz="3200" b="1" i="0" u="none" strike="noStrike" kern="1200" cap="none" spc="0" normalizeH="0" baseline="0" noProof="0" smtClean="0">
                <a:ln>
                  <a:noFill/>
                </a:ln>
                <a:solidFill>
                  <a:schemeClr val="tx1"/>
                </a:solidFill>
                <a:effectLst/>
                <a:uLnTx/>
                <a:uFillTx/>
                <a:latin typeface="+mj-lt"/>
                <a:ea typeface="+mj-ea"/>
                <a:cs typeface="+mj-cs"/>
              </a:rPr>
              <a:t>  خامساً : مرحلة العمليات الصورية أو الشكلية (من 11-15 سنة) :</a:t>
            </a:r>
            <a:r>
              <a:rPr kumimoji="0" lang="ar-SA" sz="4400" b="0" i="0" u="none" strike="noStrike" kern="1200" cap="none" spc="0" normalizeH="0" baseline="0" noProof="0" smtClean="0">
                <a:ln>
                  <a:noFill/>
                </a:ln>
                <a:solidFill>
                  <a:schemeClr val="tx1"/>
                </a:solidFill>
                <a:effectLst/>
                <a:uLnTx/>
                <a:uFillTx/>
                <a:latin typeface="+mj-lt"/>
                <a:ea typeface="+mj-ea"/>
                <a:cs typeface="+mj-cs"/>
              </a:rPr>
              <a:t> </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Rectangle 3"/>
          <p:cNvSpPr txBox="1">
            <a:spLocks noChangeArrowheads="1"/>
          </p:cNvSpPr>
          <p:nvPr/>
        </p:nvSpPr>
        <p:spPr>
          <a:xfrm>
            <a:off x="500034" y="1196975"/>
            <a:ext cx="8393140" cy="5400675"/>
          </a:xfrm>
          <a:prstGeom prst="rect">
            <a:avLst/>
          </a:prstGeom>
        </p:spPr>
        <p:txBody>
          <a:bodyPr/>
          <a:lstStyle/>
          <a:p>
            <a:pPr marL="742950" marR="0" lvl="1" indent="-28575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ما بين سن الحادية عشر والخامسة عشر، تتميز هذه المرحلة بقدر معقول من الإثارة والنشاط الفكرى وتنمو فيها العمليات المنطقية المعقدة ويس</a:t>
            </a:r>
            <a:r>
              <a:rPr kumimoji="0" lang="ar-EG" sz="2400" b="0" i="0" u="none" strike="noStrike" kern="1200" cap="none" spc="0" normalizeH="0" baseline="0" noProof="0" dirty="0" smtClean="0">
                <a:ln>
                  <a:noFill/>
                </a:ln>
                <a:solidFill>
                  <a:schemeClr val="tx1"/>
                </a:solidFill>
                <a:effectLst/>
                <a:uLnTx/>
                <a:uFillTx/>
                <a:latin typeface="+mn-lt"/>
                <a:ea typeface="+mn-ea"/>
                <a:cs typeface="+mn-cs"/>
              </a:rPr>
              <a:t>ت</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طيع المراهق بتفكيره أن يعالج ويتعامل مع المشاكل التى تتطلب أن يضع فى اعتباره شيئين أو متغيرين أو عدة متغيرات فى آن واحد. </a:t>
            </a:r>
          </a:p>
          <a:p>
            <a:pPr marL="742950" marR="0" lvl="1" indent="-28575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المراهق يميل للتفكير والاستدلال بالافتراضات بدلاً من الرموز والمراهق يفكر حول ذاته ومظهره وتفكيره ومشاعره وخصائص شخصيته.</a:t>
            </a:r>
            <a:endParaRPr kumimoji="0" lang="ar-EG"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EG" sz="2400" b="0" i="0" u="none" strike="noStrike" kern="1200" cap="none" spc="0" normalizeH="0" baseline="0" noProof="0" dirty="0" smtClean="0">
                <a:ln>
                  <a:noFill/>
                </a:ln>
                <a:solidFill>
                  <a:schemeClr val="tx1"/>
                </a:solidFill>
                <a:effectLst/>
                <a:uLnTx/>
                <a:uFillTx/>
                <a:latin typeface="+mn-lt"/>
                <a:ea typeface="+mn-ea"/>
                <a:cs typeface="+mn-cs"/>
              </a:rPr>
              <a:t>حيث أنه يحل المسألة او المشكلة المطروحة بالتخطيط ويفرض الفروض ويستنتج حل للمشكلة عن طريق تصوراته لكيفية الحل وطرح الفرضيات وتحليل المعطيات والتحقق من صحة الفرضيات  </a:t>
            </a:r>
          </a:p>
          <a:p>
            <a:pPr marL="742950" marR="0" lvl="1" indent="-28575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EG" altLang="zh-CN" sz="2400" b="0" i="0" u="none" strike="noStrike" kern="1200" cap="none" spc="0" normalizeH="0" baseline="0" noProof="0" dirty="0" smtClean="0">
                <a:ln>
                  <a:noFill/>
                </a:ln>
                <a:solidFill>
                  <a:schemeClr val="tx1"/>
                </a:solidFill>
                <a:effectLst/>
                <a:uLnTx/>
                <a:uFillTx/>
                <a:latin typeface="+mn-lt"/>
                <a:ea typeface="+mn-ea"/>
                <a:cs typeface="+mn-cs"/>
              </a:rPr>
              <a:t>هذه بداية مرحلة المراهقة والشباب0 فتظهر مخططات معرفية عقلية جديدة تتعلق بالتفكير الاستدلالى والاستنباطى والتفكير التحليلى والتركيبى والقدرة على التطيبق والتقويم فيدرك الطفل النسبة والتناسب وبعض أشكال الاحتمالات0 </a:t>
            </a:r>
          </a:p>
          <a:p>
            <a:pPr marL="742950" marR="0" lvl="1" indent="-28575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EG" altLang="zh-CN" sz="2400" b="0" i="0" u="none" strike="noStrike" kern="1200" cap="none" spc="0" normalizeH="0" baseline="0" noProof="0" dirty="0" smtClean="0">
                <a:ln>
                  <a:noFill/>
                </a:ln>
                <a:solidFill>
                  <a:schemeClr val="tx1"/>
                </a:solidFill>
                <a:effectLst/>
                <a:uLnTx/>
                <a:uFillTx/>
                <a:latin typeface="+mn-lt"/>
                <a:ea typeface="+mn-ea"/>
                <a:cs typeface="+mn-cs"/>
              </a:rPr>
              <a:t>وبالتالى يستطيع حل المشكلات من خلال استخدامه لتفكيره المنطقى الواقعى</a:t>
            </a:r>
            <a:r>
              <a:rPr kumimoji="0" lang="en-US" altLang="zh-CN" sz="2400" b="0" i="0" u="none" strike="noStrike" kern="1200" cap="none" spc="0" normalizeH="0" baseline="0" noProof="0" dirty="0" smtClean="0">
                <a:ln>
                  <a:noFill/>
                </a:ln>
                <a:solidFill>
                  <a:schemeClr val="tx1"/>
                </a:solidFill>
                <a:effectLst/>
                <a:uLnTx/>
                <a:uFillTx/>
                <a:latin typeface="+mn-lt"/>
                <a:ea typeface="SimSun" pitchFamily="2" charset="-122"/>
                <a:cs typeface="+mn-cs"/>
              </a:rPr>
              <a:t> </a:t>
            </a:r>
            <a:endParaRPr kumimoji="0" lang="ar-SA" sz="2400" b="0" i="0" u="none" strike="noStrike" kern="1200" cap="none" spc="0" normalizeH="0" baseline="0" noProof="0" dirty="0" smtClean="0">
              <a:ln>
                <a:noFill/>
              </a:ln>
              <a:solidFill>
                <a:schemeClr val="tx1"/>
              </a:solidFill>
              <a:effectLst/>
              <a:uLnTx/>
              <a:uFillTx/>
              <a:latin typeface="+mn-lt"/>
              <a:ea typeface="SimSun"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8" dur="500"/>
                                        <p:tgtEl>
                                          <p:spTgt spid="3">
                                            <p:txEl>
                                              <p:pRg st="3" end="3"/>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805</Words>
  <Application>Microsoft Office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ثانياً : مرحلة ما قبل المفاهيم (من سنتين حتى 4 سنوات) :</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ثانياً : مرحلة ما قبل المفاهيم (من سنتين حتى 4 سنوات) :</dc:title>
  <dc:creator>Windows User</dc:creator>
  <cp:lastModifiedBy>Windows User</cp:lastModifiedBy>
  <cp:revision>5</cp:revision>
  <dcterms:created xsi:type="dcterms:W3CDTF">2020-04-30T12:24:11Z</dcterms:created>
  <dcterms:modified xsi:type="dcterms:W3CDTF">2020-04-30T12:34:23Z</dcterms:modified>
</cp:coreProperties>
</file>